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1" r:id="rId2"/>
    <p:sldId id="272" r:id="rId3"/>
    <p:sldId id="273" r:id="rId4"/>
    <p:sldId id="274" r:id="rId5"/>
    <p:sldId id="275" r:id="rId6"/>
    <p:sldId id="283" r:id="rId7"/>
    <p:sldId id="258" r:id="rId8"/>
    <p:sldId id="284" r:id="rId9"/>
    <p:sldId id="276" r:id="rId10"/>
    <p:sldId id="264" r:id="rId11"/>
    <p:sldId id="280" r:id="rId12"/>
    <p:sldId id="281" r:id="rId13"/>
    <p:sldId id="282" r:id="rId14"/>
    <p:sldId id="265" r:id="rId15"/>
    <p:sldId id="285" r:id="rId16"/>
    <p:sldId id="286" r:id="rId17"/>
    <p:sldId id="287" r:id="rId18"/>
    <p:sldId id="277" r:id="rId19"/>
    <p:sldId id="262" r:id="rId20"/>
    <p:sldId id="278" r:id="rId2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-3366" y="-10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ru-RU" sz="2400" dirty="0"/>
              <a:t>Динамика симптомов депрессии до и после лечения</a:t>
            </a:r>
          </a:p>
        </c:rich>
      </c:tx>
      <c:layout>
        <c:manualLayout>
          <c:xMode val="edge"/>
          <c:yMode val="edge"/>
          <c:x val="0.1131872513734477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446887899621832"/>
          <c:y val="0.13334210168301278"/>
          <c:w val="0.78998382178035342"/>
          <c:h val="0.6639206275766445"/>
        </c:manualLayout>
      </c:layout>
      <c:lineChart>
        <c:grouping val="stacked"/>
        <c:varyColors val="0"/>
        <c:ser>
          <c:idx val="1"/>
          <c:order val="0"/>
          <c:tx>
            <c:strRef>
              <c:f>Лист1!$B$1</c:f>
              <c:strCache>
                <c:ptCount val="1"/>
                <c:pt idx="0">
                  <c:v>После лечения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Снижение настроения</c:v>
                </c:pt>
                <c:pt idx="1">
                  <c:v>Снижение аппетита</c:v>
                </c:pt>
                <c:pt idx="2">
                  <c:v>Снижение уверенности</c:v>
                </c:pt>
                <c:pt idx="3">
                  <c:v>Ангедония</c:v>
                </c:pt>
                <c:pt idx="4">
                  <c:v>Суицидальные мысли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20.3</c:v>
                </c:pt>
                <c:pt idx="1">
                  <c:v>11.9</c:v>
                </c:pt>
                <c:pt idx="2">
                  <c:v>23.7</c:v>
                </c:pt>
                <c:pt idx="3">
                  <c:v>8.5</c:v>
                </c:pt>
                <c:pt idx="4">
                  <c:v>5.0999999999999996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5B5-41E2-9EE1-1F33D584BBD0}"/>
            </c:ext>
          </c:extLst>
        </c:ser>
        <c:ser>
          <c:idx val="2"/>
          <c:order val="1"/>
          <c:tx>
            <c:strRef>
              <c:f>Лист1!$C$1</c:f>
              <c:strCache>
                <c:ptCount val="1"/>
                <c:pt idx="0">
                  <c:v>До лечения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Снижение настроения</c:v>
                </c:pt>
                <c:pt idx="1">
                  <c:v>Снижение аппетита</c:v>
                </c:pt>
                <c:pt idx="2">
                  <c:v>Снижение уверенности</c:v>
                </c:pt>
                <c:pt idx="3">
                  <c:v>Ангедония</c:v>
                </c:pt>
                <c:pt idx="4">
                  <c:v>Суицидальные мысли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62.1</c:v>
                </c:pt>
                <c:pt idx="1">
                  <c:v>69</c:v>
                </c:pt>
                <c:pt idx="2">
                  <c:v>48.3</c:v>
                </c:pt>
                <c:pt idx="3">
                  <c:v>37.9</c:v>
                </c:pt>
                <c:pt idx="4">
                  <c:v>43.1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5B5-41E2-9EE1-1F33D584BBD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1584896"/>
        <c:axId val="82083840"/>
      </c:lineChart>
      <c:catAx>
        <c:axId val="81584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2083840"/>
        <c:crosses val="autoZero"/>
        <c:auto val="1"/>
        <c:lblAlgn val="ctr"/>
        <c:lblOffset val="100"/>
        <c:noMultiLvlLbl val="0"/>
      </c:catAx>
      <c:valAx>
        <c:axId val="820838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ru-RU" sz="2400"/>
                  <a:t>% выявления</a:t>
                </a:r>
              </a:p>
            </c:rich>
          </c:tx>
          <c:layout>
            <c:manualLayout>
              <c:xMode val="edge"/>
              <c:yMode val="edge"/>
              <c:x val="4.2902748101201503E-2"/>
              <c:y val="0.3322071058919664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0" baseline="0"/>
            </a:pPr>
            <a:endParaRPr lang="ru-RU"/>
          </a:p>
        </c:txPr>
        <c:crossAx val="8158489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="1" i="0" baseline="0"/>
            </a:pPr>
            <a:endParaRPr lang="ru-RU"/>
          </a:p>
        </c:txPr>
      </c:dTable>
    </c:plotArea>
    <c:legend>
      <c:legendPos val="t"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  <c:showDLblsOverMax val="0"/>
  </c:chart>
  <c:txPr>
    <a:bodyPr rot="-5400000" vert="horz"/>
    <a:lstStyle/>
    <a:p>
      <a:pPr>
        <a:defRPr sz="16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400" dirty="0"/>
              <a:t>Динамика</a:t>
            </a:r>
            <a:r>
              <a:rPr lang="ru-RU" sz="2400" baseline="0" dirty="0"/>
              <a:t> проявлений психологической защиты </a:t>
            </a:r>
          </a:p>
          <a:p>
            <a:pPr>
              <a:defRPr/>
            </a:pPr>
            <a:r>
              <a:rPr lang="ru-RU" sz="2400" baseline="0" dirty="0"/>
              <a:t>до и после лечения</a:t>
            </a:r>
            <a:endParaRPr lang="ru-RU" sz="2400" dirty="0"/>
          </a:p>
        </c:rich>
      </c:tx>
      <c:layout>
        <c:manualLayout>
          <c:xMode val="edge"/>
          <c:yMode val="edge"/>
          <c:x val="0.19270671372831805"/>
          <c:y val="1.666666666666666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772412272548452"/>
          <c:y val="0.15956032944452705"/>
          <c:w val="0.82227587727451545"/>
          <c:h val="0.59210950714494026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После лечения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Агрессия</c:v>
                </c:pt>
                <c:pt idx="1">
                  <c:v>Диссоциация</c:v>
                </c:pt>
                <c:pt idx="2">
                  <c:v>Идеи вины</c:v>
                </c:pt>
                <c:pt idx="3">
                  <c:v>Мрачное видение будущего</c:v>
                </c:pt>
                <c:pt idx="4">
                  <c:v>Тревога предвосхищения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22</c:v>
                </c:pt>
                <c:pt idx="1">
                  <c:v>6.8</c:v>
                </c:pt>
                <c:pt idx="2">
                  <c:v>6.8</c:v>
                </c:pt>
                <c:pt idx="3">
                  <c:v>23.7</c:v>
                </c:pt>
                <c:pt idx="4">
                  <c:v>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20D-4F29-8F0C-5F25C6D0D96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 лечения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Агрессия</c:v>
                </c:pt>
                <c:pt idx="1">
                  <c:v>Диссоциация</c:v>
                </c:pt>
                <c:pt idx="2">
                  <c:v>Идеи вины</c:v>
                </c:pt>
                <c:pt idx="3">
                  <c:v>Мрачное видение будущего</c:v>
                </c:pt>
                <c:pt idx="4">
                  <c:v>Тревога предвосхищения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60.3</c:v>
                </c:pt>
                <c:pt idx="1">
                  <c:v>19</c:v>
                </c:pt>
                <c:pt idx="2">
                  <c:v>26.2</c:v>
                </c:pt>
                <c:pt idx="3">
                  <c:v>39.700000000000003</c:v>
                </c:pt>
                <c:pt idx="4">
                  <c:v>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20D-4F29-8F0C-5F25C6D0D96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4188160"/>
        <c:axId val="92682496"/>
      </c:lineChart>
      <c:catAx>
        <c:axId val="84188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92682496"/>
        <c:crosses val="autoZero"/>
        <c:auto val="1"/>
        <c:lblAlgn val="ctr"/>
        <c:lblOffset val="100"/>
        <c:noMultiLvlLbl val="0"/>
      </c:catAx>
      <c:valAx>
        <c:axId val="9268249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ru-RU" sz="2400" dirty="0"/>
                  <a:t>%</a:t>
                </a:r>
                <a:r>
                  <a:rPr lang="ru-RU" sz="2400" baseline="0" dirty="0"/>
                  <a:t> выявления</a:t>
                </a:r>
                <a:endParaRPr lang="ru-RU" sz="2400" dirty="0"/>
              </a:p>
            </c:rich>
          </c:tx>
          <c:layout>
            <c:manualLayout>
              <c:xMode val="edge"/>
              <c:yMode val="edge"/>
              <c:x val="5.4948057394093711E-2"/>
              <c:y val="0.3511398021350132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 baseline="0"/>
            </a:pPr>
            <a:endParaRPr lang="ru-RU"/>
          </a:p>
        </c:txPr>
        <c:crossAx val="8418816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70" b="1" i="0" baseline="0"/>
            </a:pPr>
            <a:endParaRPr lang="ru-RU"/>
          </a:p>
        </c:txPr>
      </c:dTable>
    </c:plotArea>
    <c:legend>
      <c:legendPos val="t"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400" dirty="0"/>
              <a:t>Динамика симптомов тревожно-</a:t>
            </a:r>
            <a:r>
              <a:rPr lang="ru-RU" sz="2400" dirty="0" err="1"/>
              <a:t>фобического</a:t>
            </a:r>
            <a:r>
              <a:rPr lang="ru-RU" sz="2400" dirty="0"/>
              <a:t> расстройства до и после лечения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21322348873097052"/>
          <c:y val="0.17207903178769321"/>
          <c:w val="0.78677651126902948"/>
          <c:h val="0.59210950714494026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После лечения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Реакции испуга</c:v>
                </c:pt>
                <c:pt idx="1">
                  <c:v>Боязнь людных мест</c:v>
                </c:pt>
                <c:pt idx="2">
                  <c:v>Страх смерти</c:v>
                </c:pt>
                <c:pt idx="3">
                  <c:v>Паника</c:v>
                </c:pt>
                <c:pt idx="4">
                  <c:v>Тревога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6.8</c:v>
                </c:pt>
                <c:pt idx="1">
                  <c:v>3.4</c:v>
                </c:pt>
                <c:pt idx="2">
                  <c:v>30.5</c:v>
                </c:pt>
                <c:pt idx="3">
                  <c:v>3.4</c:v>
                </c:pt>
                <c:pt idx="4">
                  <c:v>15.3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874-48C4-A19F-064E2ADC841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 лечения</c:v>
                </c:pt>
              </c:strCache>
            </c:strRef>
          </c:tx>
          <c:dLbls>
            <c:dLbl>
              <c:idx val="1"/>
              <c:layout>
                <c:manualLayout>
                  <c:x val="-5.5085445425505662E-2"/>
                  <c:y val="-4.99768153980751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74-48C4-A19F-064E2ADC8413}"/>
                </c:ext>
              </c:extLst>
            </c:dLbl>
            <c:dLbl>
              <c:idx val="3"/>
              <c:layout>
                <c:manualLayout>
                  <c:x val="-2.9988019986597038E-2"/>
                  <c:y val="-7.40508894721493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874-48C4-A19F-064E2ADC84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Реакции испуга</c:v>
                </c:pt>
                <c:pt idx="1">
                  <c:v>Боязнь людных мест</c:v>
                </c:pt>
                <c:pt idx="2">
                  <c:v>Страх смерти</c:v>
                </c:pt>
                <c:pt idx="3">
                  <c:v>Паника</c:v>
                </c:pt>
                <c:pt idx="4">
                  <c:v>Тревога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20.7</c:v>
                </c:pt>
                <c:pt idx="1">
                  <c:v>22.4</c:v>
                </c:pt>
                <c:pt idx="2">
                  <c:v>48.3</c:v>
                </c:pt>
                <c:pt idx="3">
                  <c:v>15.5</c:v>
                </c:pt>
                <c:pt idx="4">
                  <c:v>58.6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874-48C4-A19F-064E2ADC841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9436032"/>
        <c:axId val="99437568"/>
      </c:lineChart>
      <c:catAx>
        <c:axId val="994360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99437568"/>
        <c:crosses val="autoZero"/>
        <c:auto val="1"/>
        <c:lblAlgn val="ctr"/>
        <c:lblOffset val="100"/>
        <c:noMultiLvlLbl val="0"/>
      </c:catAx>
      <c:valAx>
        <c:axId val="9943756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ru-RU" sz="2400" dirty="0"/>
                  <a:t>% выявления</a:t>
                </a:r>
              </a:p>
            </c:rich>
          </c:tx>
          <c:layout>
            <c:manualLayout>
              <c:xMode val="edge"/>
              <c:yMode val="edge"/>
              <c:x val="8.6446687622907123E-2"/>
              <c:y val="0.35296223388743075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 i="0" baseline="0"/>
            </a:pPr>
            <a:endParaRPr lang="ru-RU"/>
          </a:p>
        </c:txPr>
        <c:crossAx val="9943603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 b="1" i="0" baseline="0"/>
            </a:pPr>
            <a:endParaRPr lang="ru-RU"/>
          </a:p>
        </c:txPr>
      </c:dTable>
    </c:plotArea>
    <c:legend>
      <c:legendPos val="t"/>
      <c:overlay val="0"/>
      <c:txPr>
        <a:bodyPr/>
        <a:lstStyle/>
        <a:p>
          <a:pPr>
            <a:defRPr b="1" i="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400" dirty="0"/>
              <a:t>Динамика симптомов  </a:t>
            </a:r>
            <a:r>
              <a:rPr lang="ru-RU" sz="2400" dirty="0" err="1"/>
              <a:t>генерализованной</a:t>
            </a:r>
            <a:r>
              <a:rPr lang="ru-RU" sz="2400" baseline="0" dirty="0"/>
              <a:t> тревоги</a:t>
            </a:r>
          </a:p>
          <a:p>
            <a:pPr>
              <a:defRPr/>
            </a:pPr>
            <a:r>
              <a:rPr lang="ru-RU" sz="2400" dirty="0"/>
              <a:t>до и после лечения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7983333333333335"/>
          <c:y val="0.15760688247302421"/>
          <c:w val="0.82016666666666671"/>
          <c:h val="0.68346150481189849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После лечения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Головокружения</c:v>
                </c:pt>
                <c:pt idx="1">
                  <c:v>Головная боль</c:v>
                </c:pt>
                <c:pt idx="2">
                  <c:v>Мышечное напряжение</c:v>
                </c:pt>
                <c:pt idx="3">
                  <c:v>Кошмарные сновидения</c:v>
                </c:pt>
                <c:pt idx="4">
                  <c:v>Бессонница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10.199999999999999</c:v>
                </c:pt>
                <c:pt idx="1">
                  <c:v>15.3</c:v>
                </c:pt>
                <c:pt idx="2">
                  <c:v>5.0999999999999996</c:v>
                </c:pt>
                <c:pt idx="3">
                  <c:v>11.9</c:v>
                </c:pt>
                <c:pt idx="4">
                  <c:v>5.0999999999999996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706-4DA7-AF42-0284F34C51F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 лечения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Головокружения</c:v>
                </c:pt>
                <c:pt idx="1">
                  <c:v>Головная боль</c:v>
                </c:pt>
                <c:pt idx="2">
                  <c:v>Мышечное напряжение</c:v>
                </c:pt>
                <c:pt idx="3">
                  <c:v>Кошмарные сновидения</c:v>
                </c:pt>
                <c:pt idx="4">
                  <c:v>Бессонница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39.700000000000003</c:v>
                </c:pt>
                <c:pt idx="1">
                  <c:v>41.4</c:v>
                </c:pt>
                <c:pt idx="2">
                  <c:v>37.9</c:v>
                </c:pt>
                <c:pt idx="3">
                  <c:v>46.6</c:v>
                </c:pt>
                <c:pt idx="4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706-4DA7-AF42-0284F34C51F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9575552"/>
        <c:axId val="130310528"/>
      </c:lineChart>
      <c:catAx>
        <c:axId val="129575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30310528"/>
        <c:crosses val="autoZero"/>
        <c:auto val="1"/>
        <c:lblAlgn val="ctr"/>
        <c:lblOffset val="100"/>
        <c:noMultiLvlLbl val="0"/>
      </c:catAx>
      <c:valAx>
        <c:axId val="13031052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2000"/>
                </a:pPr>
                <a:r>
                  <a:rPr lang="ru-RU" sz="2000" b="1" dirty="0"/>
                  <a:t>% выявления</a:t>
                </a:r>
              </a:p>
            </c:rich>
          </c:tx>
          <c:layout>
            <c:manualLayout>
              <c:xMode val="edge"/>
              <c:yMode val="edge"/>
              <c:x val="6.9946071155001163E-2"/>
              <c:y val="0.390485710119568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 i="0" baseline="0"/>
            </a:pPr>
            <a:endParaRPr lang="ru-RU"/>
          </a:p>
        </c:txPr>
        <c:crossAx val="12957555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350" b="1" i="0" baseline="0"/>
            </a:pPr>
            <a:endParaRPr lang="ru-RU"/>
          </a:p>
        </c:txPr>
      </c:dTable>
    </c:plotArea>
    <c:legend>
      <c:legendPos val="t"/>
      <c:overlay val="0"/>
      <c:txPr>
        <a:bodyPr/>
        <a:lstStyle/>
        <a:p>
          <a:pPr>
            <a:defRPr b="1" i="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aseline="0"/>
            </a:pPr>
            <a:r>
              <a:rPr lang="ru-RU" sz="2400" baseline="0" dirty="0"/>
              <a:t>Динамика когнитивных и эмоционально-волевых нарушений до и после лечения</a:t>
            </a:r>
          </a:p>
        </c:rich>
      </c:tx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После лечения</c:v>
                </c:pt>
              </c:strCache>
            </c:strRef>
          </c:tx>
          <c:dLbls>
            <c:dLbl>
              <c:idx val="2"/>
              <c:layout>
                <c:manualLayout>
                  <c:x val="-1.2083333333333334E-3"/>
                  <c:y val="-2.77545931758530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ED0-4A1C-AF6C-9E0BB9C32E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Снижение концентрации внимания</c:v>
                </c:pt>
                <c:pt idx="1">
                  <c:v>Легкие мнестические нарушения</c:v>
                </c:pt>
                <c:pt idx="2">
                  <c:v>Эмоциональная лабильность</c:v>
                </c:pt>
                <c:pt idx="3">
                  <c:v>Вегетативная возбудимость</c:v>
                </c:pt>
                <c:pt idx="4">
                  <c:v>Ипохондрия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20.3</c:v>
                </c:pt>
                <c:pt idx="1">
                  <c:v>1.9</c:v>
                </c:pt>
                <c:pt idx="2">
                  <c:v>3.4</c:v>
                </c:pt>
                <c:pt idx="3">
                  <c:v>5.0999999999999996</c:v>
                </c:pt>
                <c:pt idx="4">
                  <c:v>15.3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ED0-4A1C-AF6C-9E0BB9C32E5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 лечения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Снижение концентрации внимания</c:v>
                </c:pt>
                <c:pt idx="1">
                  <c:v>Легкие мнестические нарушения</c:v>
                </c:pt>
                <c:pt idx="2">
                  <c:v>Эмоциональная лабильность</c:v>
                </c:pt>
                <c:pt idx="3">
                  <c:v>Вегетативная возбудимость</c:v>
                </c:pt>
                <c:pt idx="4">
                  <c:v>Ипохондрия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51.7</c:v>
                </c:pt>
                <c:pt idx="1">
                  <c:v>41.4</c:v>
                </c:pt>
                <c:pt idx="2">
                  <c:v>5.2</c:v>
                </c:pt>
                <c:pt idx="3">
                  <c:v>15.5</c:v>
                </c:pt>
                <c:pt idx="4">
                  <c:v>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ED0-4A1C-AF6C-9E0BB9C32E5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7361664"/>
        <c:axId val="197363200"/>
      </c:lineChart>
      <c:catAx>
        <c:axId val="1973616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97363200"/>
        <c:crosses val="autoZero"/>
        <c:auto val="1"/>
        <c:lblAlgn val="ctr"/>
        <c:lblOffset val="100"/>
        <c:noMultiLvlLbl val="0"/>
      </c:catAx>
      <c:valAx>
        <c:axId val="19736320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2000"/>
                </a:pPr>
                <a:r>
                  <a:rPr lang="ru-RU" sz="2000" dirty="0"/>
                  <a:t>%</a:t>
                </a:r>
                <a:r>
                  <a:rPr lang="ru-RU" sz="2000" baseline="0" dirty="0"/>
                  <a:t> выявления</a:t>
                </a:r>
                <a:endParaRPr lang="ru-RU" sz="2000" dirty="0"/>
              </a:p>
            </c:rich>
          </c:tx>
          <c:layout>
            <c:manualLayout>
              <c:xMode val="edge"/>
              <c:yMode val="edge"/>
              <c:x val="6.5277777777777782E-2"/>
              <c:y val="0.3489623797025371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b="1" i="0" baseline="0"/>
            </a:pPr>
            <a:endParaRPr lang="ru-RU"/>
          </a:p>
        </c:txPr>
        <c:crossAx val="19736166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="1" i="0" baseline="0"/>
            </a:pPr>
            <a:endParaRPr lang="ru-RU"/>
          </a:p>
        </c:txPr>
      </c:dTable>
    </c:plotArea>
    <c:legend>
      <c:legendPos val="t"/>
      <c:overlay val="0"/>
      <c:txPr>
        <a:bodyPr/>
        <a:lstStyle/>
        <a:p>
          <a:pPr>
            <a:defRPr b="1" i="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0.83862</cdr:x>
      <cdr:y>0.62517</cdr:y>
    </cdr:from>
    <cdr:to>
      <cdr:x>0.93862</cdr:x>
      <cdr:y>0.76951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68344" y="396043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0.23638</cdr:x>
      <cdr:y>0.5525</cdr:y>
    </cdr:from>
    <cdr:to>
      <cdr:x>0.27514</cdr:x>
      <cdr:y>0.5945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195736" y="3789039"/>
          <a:ext cx="36004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0.25964</cdr:x>
      <cdr:y>0.563</cdr:y>
    </cdr:from>
    <cdr:to>
      <cdr:x>0.30615</cdr:x>
      <cdr:y>0.6155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411760" y="3861047"/>
          <a:ext cx="43204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200" dirty="0"/>
            <a:t>*</a:t>
          </a:r>
        </a:p>
      </cdr:txBody>
    </cdr:sp>
  </cdr:relSizeAnchor>
  <cdr:relSizeAnchor xmlns:cdr="http://schemas.openxmlformats.org/drawingml/2006/chartDrawing">
    <cdr:from>
      <cdr:x>0.41467</cdr:x>
      <cdr:y>0.6155</cdr:y>
    </cdr:from>
    <cdr:to>
      <cdr:x>0.46119</cdr:x>
      <cdr:y>0.668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851920" y="4221087"/>
          <a:ext cx="43204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3200" dirty="0"/>
            <a:t>*</a:t>
          </a:r>
        </a:p>
      </cdr:txBody>
    </cdr:sp>
  </cdr:relSizeAnchor>
  <cdr:relSizeAnchor xmlns:cdr="http://schemas.openxmlformats.org/drawingml/2006/chartDrawing">
    <cdr:from>
      <cdr:x>0.56971</cdr:x>
      <cdr:y>0.5315</cdr:y>
    </cdr:from>
    <cdr:to>
      <cdr:x>0.61622</cdr:x>
      <cdr:y>0.584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5292080" y="3645023"/>
          <a:ext cx="43204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3200" dirty="0"/>
            <a:t>*</a:t>
          </a:r>
        </a:p>
      </cdr:txBody>
    </cdr:sp>
  </cdr:relSizeAnchor>
  <cdr:relSizeAnchor xmlns:cdr="http://schemas.openxmlformats.org/drawingml/2006/chartDrawing">
    <cdr:from>
      <cdr:x>0.72475</cdr:x>
      <cdr:y>0.6365</cdr:y>
    </cdr:from>
    <cdr:to>
      <cdr:x>0.77126</cdr:x>
      <cdr:y>0.689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6732240" y="4365103"/>
          <a:ext cx="43204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3200" dirty="0"/>
            <a:t>*</a:t>
          </a:r>
        </a:p>
      </cdr:txBody>
    </cdr:sp>
  </cdr:relSizeAnchor>
  <cdr:relSizeAnchor xmlns:cdr="http://schemas.openxmlformats.org/drawingml/2006/chartDrawing">
    <cdr:from>
      <cdr:x>0.87979</cdr:x>
      <cdr:y>0.668</cdr:y>
    </cdr:from>
    <cdr:to>
      <cdr:x>0.9263</cdr:x>
      <cdr:y>0.7205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8172400" y="4581127"/>
          <a:ext cx="43204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3200" dirty="0"/>
            <a:t>*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0.41247</cdr:x>
      <cdr:y>0.19894</cdr:y>
    </cdr:from>
    <cdr:to>
      <cdr:x>0.64595</cdr:x>
      <cdr:y>0.42431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3816424" y="1412776"/>
          <a:ext cx="2160240" cy="1600438"/>
        </a:xfrm>
        <a:prstGeom xmlns:a="http://schemas.openxmlformats.org/drawingml/2006/main" prst="rect">
          <a:avLst/>
        </a:prstGeom>
        <a:ln xmlns:a="http://schemas.openxmlformats.org/drawingml/2006/main" w="15875">
          <a:solidFill>
            <a:schemeClr val="accent1"/>
          </a:solidFill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>
              <a:solidFill>
                <a:prstClr val="black"/>
              </a:solidFill>
            </a:rPr>
            <a:t>Примечание: </a:t>
          </a:r>
        </a:p>
        <a:p xmlns:a="http://schemas.openxmlformats.org/drawingml/2006/main">
          <a:r>
            <a:rPr lang="en-US" sz="1400" b="1" dirty="0">
              <a:solidFill>
                <a:prstClr val="black"/>
              </a:solidFill>
            </a:rPr>
            <a:t>p</a:t>
          </a:r>
          <a:r>
            <a:rPr lang="ru-RU" sz="1400" b="1" dirty="0">
              <a:solidFill>
                <a:prstClr val="black"/>
              </a:solidFill>
            </a:rPr>
            <a:t> – уровень  значимости различий по </a:t>
          </a:r>
          <a:r>
            <a:rPr lang="en-US" sz="1400" b="1" dirty="0">
              <a:solidFill>
                <a:prstClr val="black"/>
              </a:solidFill>
            </a:rPr>
            <a:t>F</a:t>
          </a:r>
          <a:r>
            <a:rPr lang="ru-RU" sz="1400" b="1" dirty="0">
              <a:solidFill>
                <a:prstClr val="black"/>
              </a:solidFill>
            </a:rPr>
            <a:t>- критерию Фишера; </a:t>
          </a:r>
        </a:p>
        <a:p xmlns:a="http://schemas.openxmlformats.org/drawingml/2006/main">
          <a:r>
            <a:rPr lang="ru-RU" sz="1400" b="1" dirty="0">
              <a:solidFill>
                <a:prstClr val="black"/>
              </a:solidFill>
            </a:rPr>
            <a:t>различия значимы: </a:t>
          </a:r>
        </a:p>
        <a:p xmlns:a="http://schemas.openxmlformats.org/drawingml/2006/main">
          <a:r>
            <a:rPr lang="ru-RU" sz="1400" b="1" dirty="0">
              <a:solidFill>
                <a:prstClr val="black"/>
              </a:solidFill>
            </a:rPr>
            <a:t>*- при </a:t>
          </a:r>
          <a:r>
            <a:rPr lang="en-US" sz="1400" b="1" dirty="0">
              <a:solidFill>
                <a:prstClr val="black"/>
              </a:solidFill>
            </a:rPr>
            <a:t>p</a:t>
          </a:r>
          <a:r>
            <a:rPr lang="ru-RU" sz="1400" b="1" dirty="0">
              <a:solidFill>
                <a:prstClr val="black"/>
              </a:solidFill>
            </a:rPr>
            <a:t>=0,005, </a:t>
          </a:r>
        </a:p>
        <a:p xmlns:a="http://schemas.openxmlformats.org/drawingml/2006/main">
          <a:r>
            <a:rPr lang="ru-RU" sz="1400" b="1" dirty="0">
              <a:solidFill>
                <a:prstClr val="black"/>
              </a:solidFill>
            </a:rPr>
            <a:t>**- при </a:t>
          </a:r>
          <a:r>
            <a:rPr lang="en-US" sz="1400" b="1" dirty="0">
              <a:solidFill>
                <a:prstClr val="black"/>
              </a:solidFill>
            </a:rPr>
            <a:t>p</a:t>
          </a:r>
          <a:r>
            <a:rPr lang="ru-RU" sz="1400" b="1" dirty="0">
              <a:solidFill>
                <a:prstClr val="black"/>
              </a:solidFill>
            </a:rPr>
            <a:t>=0,02</a:t>
          </a:r>
        </a:p>
      </cdr:txBody>
    </cdr:sp>
  </cdr:relSizeAnchor>
  <cdr:relSizeAnchor xmlns:cdr="http://schemas.openxmlformats.org/drawingml/2006/chartDrawing">
    <cdr:from>
      <cdr:x>0.26461</cdr:x>
      <cdr:y>0.52342</cdr:y>
    </cdr:from>
    <cdr:to>
      <cdr:x>0.3113</cdr:x>
      <cdr:y>0.57412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448272" y="3717032"/>
          <a:ext cx="43204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3200" dirty="0"/>
            <a:t>*</a:t>
          </a:r>
        </a:p>
      </cdr:txBody>
    </cdr:sp>
  </cdr:relSizeAnchor>
  <cdr:relSizeAnchor xmlns:cdr="http://schemas.openxmlformats.org/drawingml/2006/chartDrawing">
    <cdr:from>
      <cdr:x>0.42026</cdr:x>
      <cdr:y>0.61468</cdr:y>
    </cdr:from>
    <cdr:to>
      <cdr:x>0.4903</cdr:x>
      <cdr:y>0.65823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888432" y="4365104"/>
          <a:ext cx="648072" cy="3092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3200" dirty="0"/>
            <a:t>**</a:t>
          </a:r>
        </a:p>
      </cdr:txBody>
    </cdr:sp>
  </cdr:relSizeAnchor>
  <cdr:relSizeAnchor xmlns:cdr="http://schemas.openxmlformats.org/drawingml/2006/chartDrawing">
    <cdr:from>
      <cdr:x>0.58369</cdr:x>
      <cdr:y>0.61468</cdr:y>
    </cdr:from>
    <cdr:to>
      <cdr:x>0.63038</cdr:x>
      <cdr:y>0.66538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5400600" y="4365104"/>
          <a:ext cx="43204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3200" dirty="0"/>
            <a:t>*</a:t>
          </a:r>
        </a:p>
      </cdr:txBody>
    </cdr:sp>
  </cdr:relSizeAnchor>
  <cdr:relSizeAnchor xmlns:cdr="http://schemas.openxmlformats.org/drawingml/2006/chartDrawing">
    <cdr:from>
      <cdr:x>0.75491</cdr:x>
      <cdr:y>0.50314</cdr:y>
    </cdr:from>
    <cdr:to>
      <cdr:x>0.8016</cdr:x>
      <cdr:y>0.55384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6984776" y="3573016"/>
          <a:ext cx="43204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3200" dirty="0"/>
            <a:t>*</a:t>
          </a:r>
        </a:p>
      </cdr:txBody>
    </cdr:sp>
  </cdr:relSizeAnchor>
  <cdr:relSizeAnchor xmlns:cdr="http://schemas.openxmlformats.org/drawingml/2006/chartDrawing">
    <cdr:from>
      <cdr:x>0.91834</cdr:x>
      <cdr:y>0.6451</cdr:y>
    </cdr:from>
    <cdr:to>
      <cdr:x>0.96503</cdr:x>
      <cdr:y>0.6958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8496944" y="4581128"/>
          <a:ext cx="43204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3200" dirty="0"/>
            <a:t>*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0.24507</cdr:x>
      <cdr:y>0.185</cdr:y>
    </cdr:from>
    <cdr:to>
      <cdr:x>0.48224</cdr:x>
      <cdr:y>0.44979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2232248" y="1268760"/>
          <a:ext cx="2160240" cy="1815882"/>
        </a:xfrm>
        <a:prstGeom xmlns:a="http://schemas.openxmlformats.org/drawingml/2006/main" prst="rect">
          <a:avLst/>
        </a:prstGeom>
        <a:ln xmlns:a="http://schemas.openxmlformats.org/drawingml/2006/main" w="15875">
          <a:solidFill>
            <a:schemeClr val="accent1"/>
          </a:solidFill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>
              <a:solidFill>
                <a:prstClr val="black"/>
              </a:solidFill>
            </a:rPr>
            <a:t>Примечание: </a:t>
          </a:r>
        </a:p>
        <a:p xmlns:a="http://schemas.openxmlformats.org/drawingml/2006/main">
          <a:r>
            <a:rPr lang="en-US" sz="1400" b="1" dirty="0">
              <a:solidFill>
                <a:prstClr val="black"/>
              </a:solidFill>
            </a:rPr>
            <a:t>p</a:t>
          </a:r>
          <a:r>
            <a:rPr lang="ru-RU" sz="1400" b="1" dirty="0">
              <a:solidFill>
                <a:prstClr val="black"/>
              </a:solidFill>
            </a:rPr>
            <a:t> – уровень  значимости различий по </a:t>
          </a:r>
          <a:r>
            <a:rPr lang="en-US" sz="1400" b="1" dirty="0">
              <a:solidFill>
                <a:prstClr val="black"/>
              </a:solidFill>
            </a:rPr>
            <a:t>F</a:t>
          </a:r>
          <a:r>
            <a:rPr lang="ru-RU" sz="1400" b="1" dirty="0">
              <a:solidFill>
                <a:prstClr val="black"/>
              </a:solidFill>
            </a:rPr>
            <a:t>- критерию Фишера; </a:t>
          </a:r>
        </a:p>
        <a:p xmlns:a="http://schemas.openxmlformats.org/drawingml/2006/main">
          <a:r>
            <a:rPr lang="ru-RU" sz="1400" b="1" dirty="0">
              <a:solidFill>
                <a:prstClr val="black"/>
              </a:solidFill>
            </a:rPr>
            <a:t>различия значимы: </a:t>
          </a:r>
        </a:p>
        <a:p xmlns:a="http://schemas.openxmlformats.org/drawingml/2006/main">
          <a:r>
            <a:rPr lang="ru-RU" sz="1400" b="1" dirty="0">
              <a:solidFill>
                <a:prstClr val="black"/>
              </a:solidFill>
            </a:rPr>
            <a:t>*- при </a:t>
          </a:r>
          <a:r>
            <a:rPr lang="en-US" sz="1400" b="1" dirty="0">
              <a:solidFill>
                <a:prstClr val="black"/>
              </a:solidFill>
            </a:rPr>
            <a:t>p</a:t>
          </a:r>
          <a:r>
            <a:rPr lang="ru-RU" sz="1400" b="1" dirty="0">
              <a:solidFill>
                <a:prstClr val="black"/>
              </a:solidFill>
            </a:rPr>
            <a:t>=0,005, </a:t>
          </a:r>
        </a:p>
        <a:p xmlns:a="http://schemas.openxmlformats.org/drawingml/2006/main">
          <a:r>
            <a:rPr lang="ru-RU" sz="1400" b="1" dirty="0">
              <a:solidFill>
                <a:prstClr val="black"/>
              </a:solidFill>
            </a:rPr>
            <a:t>**- при </a:t>
          </a:r>
          <a:r>
            <a:rPr lang="en-US" sz="1400" b="1" dirty="0">
              <a:solidFill>
                <a:prstClr val="black"/>
              </a:solidFill>
            </a:rPr>
            <a:t>p</a:t>
          </a:r>
          <a:r>
            <a:rPr lang="ru-RU" sz="1400" b="1" dirty="0">
              <a:solidFill>
                <a:prstClr val="black"/>
              </a:solidFill>
            </a:rPr>
            <a:t>=0,02, </a:t>
          </a:r>
        </a:p>
        <a:p xmlns:a="http://schemas.openxmlformats.org/drawingml/2006/main">
          <a:r>
            <a:rPr lang="ru-RU" sz="1400" b="1" dirty="0">
              <a:solidFill>
                <a:prstClr val="black"/>
              </a:solidFill>
            </a:rPr>
            <a:t>***-при </a:t>
          </a:r>
          <a:r>
            <a:rPr lang="en-US" sz="1400" b="1" dirty="0">
              <a:solidFill>
                <a:prstClr val="black"/>
              </a:solidFill>
            </a:rPr>
            <a:t>p</a:t>
          </a:r>
          <a:r>
            <a:rPr lang="ru-RU" sz="1400" b="1" dirty="0">
              <a:solidFill>
                <a:prstClr val="black"/>
              </a:solidFill>
            </a:rPr>
            <a:t>=0,01</a:t>
          </a:r>
        </a:p>
      </cdr:txBody>
    </cdr:sp>
  </cdr:relSizeAnchor>
  <cdr:relSizeAnchor xmlns:cdr="http://schemas.openxmlformats.org/drawingml/2006/chartDrawing">
    <cdr:from>
      <cdr:x>0.29251</cdr:x>
      <cdr:y>0.626</cdr:y>
    </cdr:from>
    <cdr:to>
      <cdr:x>0.38737</cdr:x>
      <cdr:y>0.6785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664296" y="4293096"/>
          <a:ext cx="86409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3200" dirty="0"/>
            <a:t>***</a:t>
          </a:r>
        </a:p>
      </cdr:txBody>
    </cdr:sp>
  </cdr:relSizeAnchor>
  <cdr:relSizeAnchor xmlns:cdr="http://schemas.openxmlformats.org/drawingml/2006/chartDrawing">
    <cdr:from>
      <cdr:x>0.45062</cdr:x>
      <cdr:y>0.6365</cdr:y>
    </cdr:from>
    <cdr:to>
      <cdr:x>0.49805</cdr:x>
      <cdr:y>0.689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4104456" y="4365104"/>
          <a:ext cx="43204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3200" dirty="0"/>
            <a:t>*</a:t>
          </a:r>
        </a:p>
      </cdr:txBody>
    </cdr:sp>
  </cdr:relSizeAnchor>
  <cdr:relSizeAnchor xmlns:cdr="http://schemas.openxmlformats.org/drawingml/2006/chartDrawing">
    <cdr:from>
      <cdr:x>0.60082</cdr:x>
      <cdr:y>0.458</cdr:y>
    </cdr:from>
    <cdr:to>
      <cdr:x>0.67988</cdr:x>
      <cdr:y>0.5105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5472608" y="3140968"/>
          <a:ext cx="72008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3200" dirty="0"/>
            <a:t>**</a:t>
          </a:r>
        </a:p>
      </cdr:txBody>
    </cdr:sp>
  </cdr:relSizeAnchor>
  <cdr:relSizeAnchor xmlns:cdr="http://schemas.openxmlformats.org/drawingml/2006/chartDrawing">
    <cdr:from>
      <cdr:x>0.76684</cdr:x>
      <cdr:y>0.6365</cdr:y>
    </cdr:from>
    <cdr:to>
      <cdr:x>0.81427</cdr:x>
      <cdr:y>0.689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6984776" y="4365104"/>
          <a:ext cx="43204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3200" dirty="0"/>
            <a:t>*</a:t>
          </a:r>
        </a:p>
      </cdr:txBody>
    </cdr:sp>
  </cdr:relSizeAnchor>
  <cdr:relSizeAnchor xmlns:cdr="http://schemas.openxmlformats.org/drawingml/2006/chartDrawing">
    <cdr:from>
      <cdr:x>0.91705</cdr:x>
      <cdr:y>0.563</cdr:y>
    </cdr:from>
    <cdr:to>
      <cdr:x>0.96448</cdr:x>
      <cdr:y>0.6155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8352928" y="3861048"/>
          <a:ext cx="43204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3200" dirty="0"/>
            <a:t>*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0.69173</cdr:x>
      <cdr:y>0.374</cdr:y>
    </cdr:from>
    <cdr:to>
      <cdr:x>0.91729</cdr:x>
      <cdr:y>0.57595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624736" y="2564904"/>
          <a:ext cx="2160240" cy="1384995"/>
        </a:xfrm>
        <a:prstGeom xmlns:a="http://schemas.openxmlformats.org/drawingml/2006/main" prst="rect">
          <a:avLst/>
        </a:prstGeom>
        <a:ln xmlns:a="http://schemas.openxmlformats.org/drawingml/2006/main" w="15875">
          <a:solidFill>
            <a:schemeClr val="accent1"/>
          </a:solidFill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>
              <a:solidFill>
                <a:prstClr val="black"/>
              </a:solidFill>
            </a:rPr>
            <a:t>Примечание: </a:t>
          </a:r>
        </a:p>
        <a:p xmlns:a="http://schemas.openxmlformats.org/drawingml/2006/main">
          <a:r>
            <a:rPr lang="en-US" sz="1400" b="1" dirty="0">
              <a:solidFill>
                <a:prstClr val="black"/>
              </a:solidFill>
            </a:rPr>
            <a:t>p</a:t>
          </a:r>
          <a:r>
            <a:rPr lang="ru-RU" sz="1400" b="1" dirty="0">
              <a:solidFill>
                <a:prstClr val="black"/>
              </a:solidFill>
            </a:rPr>
            <a:t> – уровень  значимости различий по </a:t>
          </a:r>
          <a:r>
            <a:rPr lang="en-US" sz="1400" b="1" dirty="0">
              <a:solidFill>
                <a:prstClr val="black"/>
              </a:solidFill>
            </a:rPr>
            <a:t>F</a:t>
          </a:r>
          <a:r>
            <a:rPr lang="ru-RU" sz="1400" b="1" dirty="0">
              <a:solidFill>
                <a:prstClr val="black"/>
              </a:solidFill>
            </a:rPr>
            <a:t>- критерию Фишера; </a:t>
          </a:r>
        </a:p>
        <a:p xmlns:a="http://schemas.openxmlformats.org/drawingml/2006/main">
          <a:r>
            <a:rPr lang="ru-RU" sz="1400" b="1" dirty="0">
              <a:solidFill>
                <a:prstClr val="black"/>
              </a:solidFill>
            </a:rPr>
            <a:t>различия значимы: </a:t>
          </a:r>
        </a:p>
        <a:p xmlns:a="http://schemas.openxmlformats.org/drawingml/2006/main">
          <a:r>
            <a:rPr lang="ru-RU" sz="1400" b="1" dirty="0">
              <a:solidFill>
                <a:prstClr val="black"/>
              </a:solidFill>
            </a:rPr>
            <a:t>*- при </a:t>
          </a:r>
          <a:r>
            <a:rPr lang="en-US" sz="1400" b="1" dirty="0">
              <a:solidFill>
                <a:prstClr val="black"/>
              </a:solidFill>
            </a:rPr>
            <a:t>p</a:t>
          </a:r>
          <a:r>
            <a:rPr lang="ru-RU" sz="1400" b="1" dirty="0">
              <a:solidFill>
                <a:prstClr val="black"/>
              </a:solidFill>
            </a:rPr>
            <a:t>=0,005</a:t>
          </a:r>
        </a:p>
      </cdr:txBody>
    </cdr:sp>
  </cdr:relSizeAnchor>
  <cdr:relSizeAnchor xmlns:cdr="http://schemas.openxmlformats.org/drawingml/2006/chartDrawing">
    <cdr:from>
      <cdr:x>0.27068</cdr:x>
      <cdr:y>0.6365</cdr:y>
    </cdr:from>
    <cdr:to>
      <cdr:x>0.31579</cdr:x>
      <cdr:y>0.689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592288" y="4365104"/>
          <a:ext cx="43204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3200" dirty="0"/>
            <a:t>*</a:t>
          </a:r>
        </a:p>
      </cdr:txBody>
    </cdr:sp>
  </cdr:relSizeAnchor>
  <cdr:relSizeAnchor xmlns:cdr="http://schemas.openxmlformats.org/drawingml/2006/chartDrawing">
    <cdr:from>
      <cdr:x>0.42857</cdr:x>
      <cdr:y>0.584</cdr:y>
    </cdr:from>
    <cdr:to>
      <cdr:x>0.47971</cdr:x>
      <cdr:y>0.6365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104456" y="4005064"/>
          <a:ext cx="48976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3200" dirty="0"/>
            <a:t>*</a:t>
          </a:r>
        </a:p>
      </cdr:txBody>
    </cdr:sp>
  </cdr:relSizeAnchor>
  <cdr:relSizeAnchor xmlns:cdr="http://schemas.openxmlformats.org/drawingml/2006/chartDrawing">
    <cdr:from>
      <cdr:x>0.58647</cdr:x>
      <cdr:y>0.689</cdr:y>
    </cdr:from>
    <cdr:to>
      <cdr:x>0.63158</cdr:x>
      <cdr:y>0.7415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616624" y="4725144"/>
          <a:ext cx="43204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3200" dirty="0"/>
            <a:t>*</a:t>
          </a:r>
        </a:p>
      </cdr:txBody>
    </cdr:sp>
  </cdr:relSizeAnchor>
  <cdr:relSizeAnchor xmlns:cdr="http://schemas.openxmlformats.org/drawingml/2006/chartDrawing">
    <cdr:from>
      <cdr:x>0.7594</cdr:x>
      <cdr:y>0.6365</cdr:y>
    </cdr:from>
    <cdr:to>
      <cdr:x>0.80451</cdr:x>
      <cdr:y>0.689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7272808" y="4365104"/>
          <a:ext cx="43204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3200" dirty="0"/>
            <a:t>*</a:t>
          </a:r>
        </a:p>
      </cdr:txBody>
    </cdr:sp>
  </cdr:relSizeAnchor>
  <cdr:relSizeAnchor xmlns:cdr="http://schemas.openxmlformats.org/drawingml/2006/chartDrawing">
    <cdr:from>
      <cdr:x>0.90977</cdr:x>
      <cdr:y>0.689</cdr:y>
    </cdr:from>
    <cdr:to>
      <cdr:x>0.95489</cdr:x>
      <cdr:y>0.7415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8712968" y="4725144"/>
          <a:ext cx="43204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3200" dirty="0"/>
            <a:t>*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0.53937</cdr:x>
      <cdr:y>0.248</cdr:y>
    </cdr:from>
    <cdr:to>
      <cdr:x>0.77562</cdr:x>
      <cdr:y>0.51278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931999" y="1700784"/>
          <a:ext cx="2160270" cy="1815882"/>
        </a:xfrm>
        <a:prstGeom xmlns:a="http://schemas.openxmlformats.org/drawingml/2006/main" prst="rect">
          <a:avLst/>
        </a:prstGeom>
        <a:ln xmlns:a="http://schemas.openxmlformats.org/drawingml/2006/main" w="15875">
          <a:solidFill>
            <a:schemeClr val="accent1"/>
          </a:solidFill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>
              <a:solidFill>
                <a:prstClr val="black"/>
              </a:solidFill>
            </a:rPr>
            <a:t>Примечание: </a:t>
          </a:r>
        </a:p>
        <a:p xmlns:a="http://schemas.openxmlformats.org/drawingml/2006/main">
          <a:r>
            <a:rPr lang="en-US" sz="1400" b="1" dirty="0">
              <a:solidFill>
                <a:prstClr val="black"/>
              </a:solidFill>
            </a:rPr>
            <a:t>p</a:t>
          </a:r>
          <a:r>
            <a:rPr lang="ru-RU" sz="1400" b="1" dirty="0">
              <a:solidFill>
                <a:prstClr val="black"/>
              </a:solidFill>
            </a:rPr>
            <a:t> – уровень  значимости различий по </a:t>
          </a:r>
          <a:r>
            <a:rPr lang="en-US" sz="1400" b="1" dirty="0">
              <a:solidFill>
                <a:prstClr val="black"/>
              </a:solidFill>
            </a:rPr>
            <a:t>F</a:t>
          </a:r>
          <a:r>
            <a:rPr lang="ru-RU" sz="1400" b="1" dirty="0">
              <a:solidFill>
                <a:prstClr val="black"/>
              </a:solidFill>
            </a:rPr>
            <a:t>- критерию Фишера; </a:t>
          </a:r>
        </a:p>
        <a:p xmlns:a="http://schemas.openxmlformats.org/drawingml/2006/main">
          <a:r>
            <a:rPr lang="ru-RU" sz="1400" b="1" dirty="0">
              <a:solidFill>
                <a:prstClr val="black"/>
              </a:solidFill>
            </a:rPr>
            <a:t>различия значимы: </a:t>
          </a:r>
        </a:p>
        <a:p xmlns:a="http://schemas.openxmlformats.org/drawingml/2006/main">
          <a:r>
            <a:rPr lang="ru-RU" sz="1400" b="1" dirty="0">
              <a:solidFill>
                <a:prstClr val="black"/>
              </a:solidFill>
            </a:rPr>
            <a:t>*- при </a:t>
          </a:r>
          <a:r>
            <a:rPr lang="en-US" sz="1400" b="1" dirty="0">
              <a:solidFill>
                <a:prstClr val="black"/>
              </a:solidFill>
            </a:rPr>
            <a:t>p</a:t>
          </a:r>
          <a:r>
            <a:rPr lang="ru-RU" sz="1400" b="1" dirty="0">
              <a:solidFill>
                <a:prstClr val="black"/>
              </a:solidFill>
            </a:rPr>
            <a:t>=0,005, </a:t>
          </a:r>
        </a:p>
        <a:p xmlns:a="http://schemas.openxmlformats.org/drawingml/2006/main">
          <a:r>
            <a:rPr lang="ru-RU" sz="1400" b="1" dirty="0">
              <a:solidFill>
                <a:prstClr val="black"/>
              </a:solidFill>
            </a:rPr>
            <a:t>**- при </a:t>
          </a:r>
          <a:r>
            <a:rPr lang="en-US" sz="1400" b="1" dirty="0">
              <a:solidFill>
                <a:prstClr val="black"/>
              </a:solidFill>
            </a:rPr>
            <a:t>p</a:t>
          </a:r>
          <a:r>
            <a:rPr lang="ru-RU" sz="1400" b="1" dirty="0">
              <a:solidFill>
                <a:prstClr val="black"/>
              </a:solidFill>
            </a:rPr>
            <a:t>=0,02,</a:t>
          </a:r>
        </a:p>
        <a:p xmlns:a="http://schemas.openxmlformats.org/drawingml/2006/main">
          <a:r>
            <a:rPr lang="ru-RU" sz="1400" b="1" dirty="0">
              <a:solidFill>
                <a:prstClr val="black"/>
              </a:solidFill>
            </a:rPr>
            <a:t>***-при </a:t>
          </a:r>
          <a:r>
            <a:rPr lang="en-US" sz="1400" b="1" dirty="0">
              <a:solidFill>
                <a:prstClr val="black"/>
              </a:solidFill>
            </a:rPr>
            <a:t>p</a:t>
          </a:r>
          <a:r>
            <a:rPr lang="ru-RU" sz="1400" b="1" dirty="0">
              <a:solidFill>
                <a:prstClr val="black"/>
              </a:solidFill>
            </a:rPr>
            <a:t>=0,01</a:t>
          </a:r>
        </a:p>
      </cdr:txBody>
    </cdr:sp>
  </cdr:relSizeAnchor>
  <cdr:relSizeAnchor xmlns:cdr="http://schemas.openxmlformats.org/drawingml/2006/chartDrawing">
    <cdr:from>
      <cdr:x>0.2795</cdr:x>
      <cdr:y>0.55477</cdr:y>
    </cdr:from>
    <cdr:to>
      <cdr:x>0.32675</cdr:x>
      <cdr:y>0.60727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F309F7C8-134C-0680-D0B6-EF6924093F59}"/>
            </a:ext>
          </a:extLst>
        </cdr:cNvPr>
        <cdr:cNvSpPr txBox="1"/>
      </cdr:nvSpPr>
      <cdr:spPr>
        <a:xfrm xmlns:a="http://schemas.openxmlformats.org/drawingml/2006/main">
          <a:off x="2555776" y="3804584"/>
          <a:ext cx="432016" cy="360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3200" dirty="0"/>
            <a:t>*</a:t>
          </a:r>
        </a:p>
      </cdr:txBody>
    </cdr:sp>
  </cdr:relSizeAnchor>
  <cdr:relSizeAnchor xmlns:cdr="http://schemas.openxmlformats.org/drawingml/2006/chartDrawing">
    <cdr:from>
      <cdr:x>0.42913</cdr:x>
      <cdr:y>0.69126</cdr:y>
    </cdr:from>
    <cdr:to>
      <cdr:x>0.47637</cdr:x>
      <cdr:y>0.74376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F309F7C8-134C-0680-D0B6-EF6924093F59}"/>
            </a:ext>
          </a:extLst>
        </cdr:cNvPr>
        <cdr:cNvSpPr txBox="1"/>
      </cdr:nvSpPr>
      <cdr:spPr>
        <a:xfrm xmlns:a="http://schemas.openxmlformats.org/drawingml/2006/main">
          <a:off x="3923928" y="4740688"/>
          <a:ext cx="432016" cy="360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3200" dirty="0"/>
            <a:t>*</a:t>
          </a:r>
        </a:p>
      </cdr:txBody>
    </cdr:sp>
  </cdr:relSizeAnchor>
  <cdr:relSizeAnchor xmlns:cdr="http://schemas.openxmlformats.org/drawingml/2006/chartDrawing">
    <cdr:from>
      <cdr:x>0.626</cdr:x>
      <cdr:y>0.70176</cdr:y>
    </cdr:from>
    <cdr:to>
      <cdr:x>0.7205</cdr:x>
      <cdr:y>0.75426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F309F7C8-134C-0680-D0B6-EF6924093F59}"/>
            </a:ext>
          </a:extLst>
        </cdr:cNvPr>
        <cdr:cNvSpPr txBox="1"/>
      </cdr:nvSpPr>
      <cdr:spPr>
        <a:xfrm xmlns:a="http://schemas.openxmlformats.org/drawingml/2006/main">
          <a:off x="5724128" y="4812696"/>
          <a:ext cx="864096" cy="360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3200" dirty="0"/>
            <a:t>***</a:t>
          </a:r>
        </a:p>
      </cdr:txBody>
    </cdr:sp>
  </cdr:relSizeAnchor>
  <cdr:relSizeAnchor xmlns:cdr="http://schemas.openxmlformats.org/drawingml/2006/chartDrawing">
    <cdr:from>
      <cdr:x>0.752</cdr:x>
      <cdr:y>0.65976</cdr:y>
    </cdr:from>
    <cdr:to>
      <cdr:x>0.82287</cdr:x>
      <cdr:y>0.71226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F309F7C8-134C-0680-D0B6-EF6924093F59}"/>
            </a:ext>
          </a:extLst>
        </cdr:cNvPr>
        <cdr:cNvSpPr txBox="1"/>
      </cdr:nvSpPr>
      <cdr:spPr>
        <a:xfrm xmlns:a="http://schemas.openxmlformats.org/drawingml/2006/main">
          <a:off x="6876256" y="4524664"/>
          <a:ext cx="648072" cy="360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3200" dirty="0"/>
            <a:t>**</a:t>
          </a:r>
        </a:p>
      </cdr:txBody>
    </cdr:sp>
  </cdr:relSizeAnchor>
  <cdr:relSizeAnchor xmlns:cdr="http://schemas.openxmlformats.org/drawingml/2006/chartDrawing">
    <cdr:from>
      <cdr:x>0.91737</cdr:x>
      <cdr:y>0.60727</cdr:y>
    </cdr:from>
    <cdr:to>
      <cdr:x>0.98824</cdr:x>
      <cdr:y>0.65977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8E7B2D43-81AA-8F2A-F634-40E58D632B0E}"/>
            </a:ext>
          </a:extLst>
        </cdr:cNvPr>
        <cdr:cNvSpPr txBox="1"/>
      </cdr:nvSpPr>
      <cdr:spPr>
        <a:xfrm xmlns:a="http://schemas.openxmlformats.org/drawingml/2006/main">
          <a:off x="8388424" y="4164624"/>
          <a:ext cx="648072" cy="360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3200" dirty="0"/>
            <a:t>**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07CAF-85A6-43CC-AFC9-7307D1350B71}" type="datetimeFigureOut">
              <a:rPr lang="ru-RU" smtClean="0"/>
              <a:t>09.07.2025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36932-9B1B-4853-886F-1A10BC20B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316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309634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ЭФФЕКТИВНОСТЬ РЕАБИЛИТАЦИОННЫХ МЕРОПРИЯТИЙ У КОМБАТАНТОВ С ПСИХИЧЕСКИМИ НАРУШЕНИЯМИ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4797152"/>
            <a:ext cx="6400800" cy="1351512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Докладчик: зав. отделением физической и реабилитационной медицины Васильева Л.С.</a:t>
            </a:r>
          </a:p>
          <a:p>
            <a:r>
              <a:rPr lang="ru-RU" dirty="0">
                <a:solidFill>
                  <a:schemeClr val="tx1"/>
                </a:solidFill>
              </a:rPr>
              <a:t>Соавторы: врач-психиатр-нарколог Герасимов А.А.,  главный врач, проф., д.м.н. </a:t>
            </a:r>
            <a:r>
              <a:rPr lang="ru-RU" dirty="0" err="1">
                <a:solidFill>
                  <a:schemeClr val="tx1"/>
                </a:solidFill>
              </a:rPr>
              <a:t>Катаманова</a:t>
            </a:r>
            <a:r>
              <a:rPr lang="ru-RU" dirty="0">
                <a:solidFill>
                  <a:schemeClr val="tx1"/>
                </a:solidFill>
              </a:rPr>
              <a:t> Е.В.</a:t>
            </a:r>
          </a:p>
        </p:txBody>
      </p:sp>
      <p:sp>
        <p:nvSpPr>
          <p:cNvPr id="7" name="Подзаголовок 5"/>
          <p:cNvSpPr txBox="1">
            <a:spLocks/>
          </p:cNvSpPr>
          <p:nvPr/>
        </p:nvSpPr>
        <p:spPr>
          <a:xfrm>
            <a:off x="1524000" y="6309321"/>
            <a:ext cx="6400800" cy="33536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tx1"/>
                </a:solidFill>
              </a:rPr>
              <a:t>Судак, 2025</a:t>
            </a:r>
          </a:p>
        </p:txBody>
      </p:sp>
      <p:sp>
        <p:nvSpPr>
          <p:cNvPr id="8" name="Подзаголовок 5"/>
          <p:cNvSpPr txBox="1">
            <a:spLocks/>
          </p:cNvSpPr>
          <p:nvPr/>
        </p:nvSpPr>
        <p:spPr>
          <a:xfrm>
            <a:off x="467544" y="260648"/>
            <a:ext cx="8136904" cy="8416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tx1"/>
                </a:solidFill>
              </a:rPr>
              <a:t>ФГБНУ «Восточно-Сибирский институт медико-экологических исследований»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09336"/>
            <a:ext cx="1800200" cy="179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76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452872538"/>
              </p:ext>
            </p:extLst>
          </p:nvPr>
        </p:nvGraphicFramePr>
        <p:xfrm>
          <a:off x="0" y="1"/>
          <a:ext cx="9289032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732240" y="1124744"/>
            <a:ext cx="2160240" cy="1384995"/>
          </a:xfrm>
          <a:prstGeom prst="rect">
            <a:avLst/>
          </a:prstGeom>
          <a:ln w="158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prstClr val="black"/>
                </a:solidFill>
              </a:rPr>
              <a:t>Примечание: </a:t>
            </a:r>
          </a:p>
          <a:p>
            <a:r>
              <a:rPr lang="en-US" sz="1400" b="1" dirty="0">
                <a:solidFill>
                  <a:prstClr val="black"/>
                </a:solidFill>
              </a:rPr>
              <a:t>p</a:t>
            </a:r>
            <a:r>
              <a:rPr lang="ru-RU" sz="1400" b="1" dirty="0">
                <a:solidFill>
                  <a:prstClr val="black"/>
                </a:solidFill>
              </a:rPr>
              <a:t> – уровень  значимости различий по </a:t>
            </a:r>
            <a:r>
              <a:rPr lang="en-US" sz="1400" b="1" dirty="0">
                <a:solidFill>
                  <a:prstClr val="black"/>
                </a:solidFill>
              </a:rPr>
              <a:t>F</a:t>
            </a:r>
            <a:r>
              <a:rPr lang="ru-RU" sz="1400" b="1" dirty="0">
                <a:solidFill>
                  <a:prstClr val="black"/>
                </a:solidFill>
              </a:rPr>
              <a:t>- критерию Фишера; </a:t>
            </a:r>
          </a:p>
          <a:p>
            <a:r>
              <a:rPr lang="ru-RU" sz="1400" b="1" dirty="0">
                <a:solidFill>
                  <a:prstClr val="black"/>
                </a:solidFill>
              </a:rPr>
              <a:t>различия значимы: </a:t>
            </a:r>
          </a:p>
          <a:p>
            <a:r>
              <a:rPr lang="ru-RU" sz="1400" b="1" dirty="0">
                <a:solidFill>
                  <a:prstClr val="black"/>
                </a:solidFill>
              </a:rPr>
              <a:t>*- при </a:t>
            </a:r>
            <a:r>
              <a:rPr lang="en-US" sz="1400" b="1" dirty="0">
                <a:solidFill>
                  <a:prstClr val="black"/>
                </a:solidFill>
              </a:rPr>
              <a:t>p</a:t>
            </a:r>
            <a:r>
              <a:rPr lang="ru-RU" sz="1400" b="1" dirty="0">
                <a:solidFill>
                  <a:prstClr val="black"/>
                </a:solidFill>
              </a:rPr>
              <a:t>=0,005</a:t>
            </a:r>
          </a:p>
        </p:txBody>
      </p:sp>
    </p:spTree>
    <p:extLst>
      <p:ext uri="{BB962C8B-B14F-4D97-AF65-F5344CB8AC3E}">
        <p14:creationId xmlns:p14="http://schemas.microsoft.com/office/powerpoint/2010/main" val="1637889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134465783"/>
              </p:ext>
            </p:extLst>
          </p:nvPr>
        </p:nvGraphicFramePr>
        <p:xfrm>
          <a:off x="-108520" y="0"/>
          <a:ext cx="9252520" cy="7101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26617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297902304"/>
              </p:ext>
            </p:extLst>
          </p:nvPr>
        </p:nvGraphicFramePr>
        <p:xfrm>
          <a:off x="35496" y="0"/>
          <a:ext cx="9108504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3639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77085402"/>
              </p:ext>
            </p:extLst>
          </p:nvPr>
        </p:nvGraphicFramePr>
        <p:xfrm>
          <a:off x="-180528" y="0"/>
          <a:ext cx="9577064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97547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728489272"/>
              </p:ext>
            </p:extLst>
          </p:nvPr>
        </p:nvGraphicFramePr>
        <p:xfrm>
          <a:off x="0" y="-15544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43256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228998"/>
          </a:xfrm>
        </p:spPr>
        <p:txBody>
          <a:bodyPr>
            <a:noAutofit/>
          </a:bodyPr>
          <a:lstStyle/>
          <a:p>
            <a:r>
              <a:rPr lang="ru-RU" b="1" dirty="0"/>
              <a:t>Психофизиологическое обследование</a:t>
            </a: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457200" y="1600200"/>
            <a:ext cx="8229600" cy="49675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400">
                <a:latin typeface="Arial" pitchFamily="34" charset="0"/>
                <a:cs typeface="Arial" pitchFamily="34" charset="0"/>
              </a:rPr>
              <a:t>- УФС (уровень физического состояния) по Д.Н. Давиденко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2400">
                <a:latin typeface="Arial" pitchFamily="34" charset="0"/>
                <a:cs typeface="Arial" pitchFamily="34" charset="0"/>
              </a:rPr>
              <a:t>- АП (адаптационный потенциал) по Р.М. Баевскому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2400">
                <a:latin typeface="Arial" pitchFamily="34" charset="0"/>
                <a:cs typeface="Arial" pitchFamily="34" charset="0"/>
              </a:rPr>
              <a:t>- характеристика вегетативного тонуса (симпатическая/парасимпатическая)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2400">
                <a:latin typeface="Arial" pitchFamily="34" charset="0"/>
                <a:cs typeface="Arial" pitchFamily="34" charset="0"/>
              </a:rPr>
              <a:t>- расчет Индекса «Кердо»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2400">
                <a:latin typeface="Arial" pitchFamily="34" charset="0"/>
                <a:cs typeface="Arial" pitchFamily="34" charset="0"/>
              </a:rPr>
              <a:t>- тест ИМ (индивидуальная минута) Ф.Халберга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2400">
                <a:latin typeface="Arial" pitchFamily="34" charset="0"/>
                <a:cs typeface="Arial" pitchFamily="34" charset="0"/>
              </a:rPr>
              <a:t>- метод  портретных выборов «Сонди» - расчет тестовых синдромов по А.В. Смирнову (метод круга)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2400">
                <a:latin typeface="Arial" pitchFamily="34" charset="0"/>
                <a:cs typeface="Arial" pitchFamily="34" charset="0"/>
              </a:rPr>
              <a:t>- уровень активности ГМ, ФАП (функциональная асимметрия полушарий)- прибор «Активациометр-06» (д.п.н. Ю.А.Цагарелли).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611779"/>
            <a:ext cx="1522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err="1"/>
              <a:t>Земцова</a:t>
            </a:r>
            <a:r>
              <a:rPr lang="ru-RU" sz="1000" dirty="0"/>
              <a:t> Е.М., </a:t>
            </a:r>
            <a:r>
              <a:rPr lang="ru-RU" sz="1000" dirty="0" err="1"/>
              <a:t>м.н.с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4038262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81" y="1495400"/>
            <a:ext cx="2088232" cy="19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5773" y="3717032"/>
            <a:ext cx="22322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УФС</a:t>
            </a:r>
          </a:p>
          <a:p>
            <a:pPr algn="ctr"/>
            <a:r>
              <a:rPr lang="ru-RU" dirty="0"/>
              <a:t>До лечения: 80% пациентов – низкий  уровень.</a:t>
            </a:r>
          </a:p>
          <a:p>
            <a:pPr algn="ctr"/>
            <a:r>
              <a:rPr lang="ru-RU" dirty="0"/>
              <a:t>После лечения: 10% пациентов – уровень ниже среднего; у остальных – нормализация.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141" y="1191342"/>
            <a:ext cx="2355093" cy="198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93650" y="3243576"/>
            <a:ext cx="29523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АП</a:t>
            </a:r>
          </a:p>
          <a:p>
            <a:pPr algn="ctr"/>
            <a:r>
              <a:rPr lang="ru-RU" dirty="0"/>
              <a:t>До лечения: 10% пациентов – удовлетворительный  уровень адаптации.</a:t>
            </a:r>
          </a:p>
          <a:p>
            <a:pPr algn="ctr"/>
            <a:r>
              <a:rPr lang="ru-RU" dirty="0"/>
              <a:t>После лечения: 40% пациентов – удовлетворительный уровень адаптации. </a:t>
            </a:r>
          </a:p>
          <a:p>
            <a:pPr algn="ctr"/>
            <a:r>
              <a:rPr lang="ru-RU" dirty="0"/>
              <a:t>После коррекции зарегистрировано отсутствие лиц со срывом адаптации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860" y="404664"/>
            <a:ext cx="2513022" cy="188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630949" y="2481301"/>
            <a:ext cx="33628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Вегетативный тонус</a:t>
            </a:r>
          </a:p>
          <a:p>
            <a:pPr algn="ctr"/>
            <a:r>
              <a:rPr lang="ru-RU" dirty="0"/>
              <a:t>До лечения: преобладание симпатической реакции у 10% пациентов.</a:t>
            </a:r>
          </a:p>
          <a:p>
            <a:pPr algn="ctr"/>
            <a:r>
              <a:rPr lang="ru-RU" dirty="0"/>
              <a:t>После лечения: симпатическая реакция у 35% (снизился уровень </a:t>
            </a:r>
            <a:r>
              <a:rPr lang="ru-RU" dirty="0" err="1"/>
              <a:t>психологичекой</a:t>
            </a:r>
            <a:r>
              <a:rPr lang="ru-RU" dirty="0"/>
              <a:t> </a:t>
            </a:r>
            <a:r>
              <a:rPr lang="ru-RU" dirty="0" err="1"/>
              <a:t>дезадаптации</a:t>
            </a:r>
            <a:r>
              <a:rPr lang="ru-RU" dirty="0"/>
              <a:t>).</a:t>
            </a:r>
          </a:p>
          <a:p>
            <a:pPr algn="ctr"/>
            <a:endParaRPr lang="ru-RU" dirty="0"/>
          </a:p>
          <a:p>
            <a:pPr algn="ctr"/>
            <a:r>
              <a:rPr lang="ru-RU" b="1" dirty="0"/>
              <a:t>Индекс </a:t>
            </a:r>
            <a:r>
              <a:rPr lang="ru-RU" b="1" dirty="0" err="1"/>
              <a:t>Кердо</a:t>
            </a:r>
            <a:endParaRPr lang="ru-RU" b="1" dirty="0"/>
          </a:p>
          <a:p>
            <a:pPr algn="ctr"/>
            <a:r>
              <a:rPr lang="ru-RU" dirty="0"/>
              <a:t>До лечения: у 47% - глубокое симпатическое влияние.</a:t>
            </a:r>
          </a:p>
          <a:p>
            <a:pPr algn="ctr"/>
            <a:r>
              <a:rPr lang="ru-RU" dirty="0"/>
              <a:t>После лечения: увеличился до 70% (улучшение психической адаптации)</a:t>
            </a:r>
          </a:p>
        </p:txBody>
      </p:sp>
      <p:sp>
        <p:nvSpPr>
          <p:cNvPr id="2" name="Заголовок 3">
            <a:extLst>
              <a:ext uri="{FF2B5EF4-FFF2-40B4-BE49-F238E27FC236}">
                <a16:creationId xmlns:a16="http://schemas.microsoft.com/office/drawing/2014/main" id="{ABED698E-526B-CA64-7C7F-A530CE02135B}"/>
              </a:ext>
            </a:extLst>
          </p:cNvPr>
          <p:cNvSpPr txBox="1">
            <a:spLocks/>
          </p:cNvSpPr>
          <p:nvPr/>
        </p:nvSpPr>
        <p:spPr>
          <a:xfrm>
            <a:off x="179512" y="188640"/>
            <a:ext cx="6048672" cy="15121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/>
              <a:t>Динамика психофизиологических показателей</a:t>
            </a:r>
          </a:p>
        </p:txBody>
      </p:sp>
    </p:spTree>
    <p:extLst>
      <p:ext uri="{BB962C8B-B14F-4D97-AF65-F5344CB8AC3E}">
        <p14:creationId xmlns:p14="http://schemas.microsoft.com/office/powerpoint/2010/main" val="1245990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2276872"/>
            <a:ext cx="22322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Тест индивидуальная минута</a:t>
            </a:r>
          </a:p>
          <a:p>
            <a:pPr algn="ctr"/>
            <a:r>
              <a:rPr lang="ru-RU" dirty="0"/>
              <a:t>До лечения: 18% в норме, 42% укороченная минута, 40% удлиненная минута.</a:t>
            </a:r>
          </a:p>
          <a:p>
            <a:pPr algn="ctr"/>
            <a:r>
              <a:rPr lang="ru-RU" dirty="0"/>
              <a:t>После лечения: снизился показатель укороченной минуты на 30% (свидетельствует о снижении уровня </a:t>
            </a:r>
            <a:r>
              <a:rPr lang="ru-RU" dirty="0" err="1"/>
              <a:t>суицидальности</a:t>
            </a:r>
            <a:r>
              <a:rPr lang="ru-RU" dirty="0"/>
              <a:t>).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07212" y="3566361"/>
            <a:ext cx="36415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Оценивались </a:t>
            </a:r>
            <a:r>
              <a:rPr lang="ru-RU" dirty="0" err="1"/>
              <a:t>диагностически</a:t>
            </a:r>
            <a:r>
              <a:rPr lang="ru-RU" dirty="0"/>
              <a:t> значимые </a:t>
            </a:r>
            <a:r>
              <a:rPr lang="ru-RU" dirty="0" err="1"/>
              <a:t>межфакторные</a:t>
            </a:r>
            <a:r>
              <a:rPr lang="ru-RU" dirty="0"/>
              <a:t> связи по </a:t>
            </a:r>
            <a:r>
              <a:rPr lang="ru-RU" dirty="0" err="1"/>
              <a:t>Сонди</a:t>
            </a:r>
            <a:r>
              <a:rPr lang="ru-RU" dirty="0"/>
              <a:t>: напористость, вспыльчивость, слабость самоконтроля - снизилась с 78,0 (62,5-81,5)% до 39,0 (21,5-44,7)%; накопление гнева, слабость этической цензуры – снизилась с 52,0 (35,1-66,7)% до 22,0 (15,5-41,7)%.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60576"/>
            <a:ext cx="2498789" cy="1916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372200" y="2333685"/>
            <a:ext cx="25922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Уровень активности ГМ и ФАП</a:t>
            </a:r>
          </a:p>
          <a:p>
            <a:pPr algn="ctr"/>
            <a:r>
              <a:rPr lang="ru-RU" dirty="0"/>
              <a:t>До лечения: у 30 % -чрезмерная активность связанная с перевозбуждением и психоэмоциональным состоянием;</a:t>
            </a:r>
          </a:p>
          <a:p>
            <a:pPr algn="ctr"/>
            <a:r>
              <a:rPr lang="ru-RU" dirty="0"/>
              <a:t>28% - низкий уровень активности.</a:t>
            </a:r>
          </a:p>
          <a:p>
            <a:pPr algn="ctr"/>
            <a:r>
              <a:rPr lang="ru-RU" dirty="0"/>
              <a:t>После лечения: снизилось количество пациентов с низким уровнем активности. </a:t>
            </a:r>
          </a:p>
          <a:p>
            <a:pPr algn="ctr"/>
            <a:r>
              <a:rPr lang="ru-RU" dirty="0"/>
              <a:t>ФАП уменьшилась на 75%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13" y="92965"/>
            <a:ext cx="2984062" cy="22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3">
            <a:extLst>
              <a:ext uri="{FF2B5EF4-FFF2-40B4-BE49-F238E27FC236}">
                <a16:creationId xmlns:a16="http://schemas.microsoft.com/office/drawing/2014/main" id="{216D64C4-2A49-50DA-16C1-5E6FFC05419F}"/>
              </a:ext>
            </a:extLst>
          </p:cNvPr>
          <p:cNvSpPr txBox="1">
            <a:spLocks/>
          </p:cNvSpPr>
          <p:nvPr/>
        </p:nvSpPr>
        <p:spPr>
          <a:xfrm>
            <a:off x="1619672" y="36537"/>
            <a:ext cx="6048672" cy="15121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/>
              <a:t>Динамика психофизиологических показателей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905" y="1521001"/>
            <a:ext cx="3445144" cy="1916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194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Выводы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83264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sz="3600" dirty="0"/>
              <a:t>Психофизиологическая коррекция хорошо сочетается с подавляющим большинством средств и методов лечения, реабилитации и оздоровления, способствует снижению рассогласованности биологических ритмов и оптимизации функционирования регуляторных подсистем организма.</a:t>
            </a:r>
          </a:p>
          <a:p>
            <a:pPr marL="0" indent="0" algn="just">
              <a:buNone/>
            </a:pPr>
            <a:r>
              <a:rPr lang="ru-RU" sz="3600" dirty="0"/>
              <a:t>	Комплексный персонализированный подход к реабилитации дает статистически значимое улучшение психического здоровья комбатантов.</a:t>
            </a:r>
          </a:p>
          <a:p>
            <a:pPr marL="0" indent="0" algn="just">
              <a:buNone/>
            </a:pPr>
            <a:r>
              <a:rPr lang="ru-RU" sz="3600" dirty="0"/>
              <a:t>	У 83% пациентов с синдромом психоэмоционального напряжения отмечается улучшение со стороны эмоционально-волевой сферы в виде нормализации психической активности, улучшения настроения, повышения эмоционального тонуса, снижения психического напряжения и повышения ощущения комфортности (восстановление количества и качества сна).</a:t>
            </a:r>
          </a:p>
          <a:p>
            <a:pPr marL="0" indent="0" algn="just">
              <a:buNone/>
            </a:pPr>
            <a:r>
              <a:rPr lang="ru-RU" sz="3600" dirty="0"/>
              <a:t>	У 71% обследуемых с болевым синдромом различной степени интенсивности отмечается выраженное уменьшение боли, особенно уменьшение частоты и интенсивности головных болей.</a:t>
            </a:r>
          </a:p>
          <a:p>
            <a:pPr marL="0" indent="0" algn="just">
              <a:buNone/>
            </a:pPr>
            <a:r>
              <a:rPr lang="ru-RU" sz="3600" dirty="0"/>
              <a:t>	А также наблюдается ослабление </a:t>
            </a:r>
            <a:r>
              <a:rPr lang="ru-RU" sz="3600" dirty="0" err="1"/>
              <a:t>астено</a:t>
            </a:r>
            <a:r>
              <a:rPr lang="ru-RU" sz="3600" dirty="0"/>
              <a:t>-невротической (у 91%), </a:t>
            </a:r>
            <a:r>
              <a:rPr lang="ru-RU" sz="3600" dirty="0" err="1"/>
              <a:t>астено</a:t>
            </a:r>
            <a:r>
              <a:rPr lang="ru-RU" sz="3600" dirty="0"/>
              <a:t>-вегетативной (у 74%), </a:t>
            </a:r>
            <a:r>
              <a:rPr lang="ru-RU" sz="3600" dirty="0" err="1"/>
              <a:t>соматоформной</a:t>
            </a:r>
            <a:r>
              <a:rPr lang="ru-RU" sz="3600" dirty="0"/>
              <a:t> (у 69%), аффективной (у 48 %) симптоматики</a:t>
            </a:r>
          </a:p>
        </p:txBody>
      </p:sp>
    </p:spTree>
    <p:extLst>
      <p:ext uri="{BB962C8B-B14F-4D97-AF65-F5344CB8AC3E}">
        <p14:creationId xmlns:p14="http://schemas.microsoft.com/office/powerpoint/2010/main" val="418502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532" y="1340768"/>
            <a:ext cx="8424936" cy="50167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>
                <a:cs typeface="Arial" pitchFamily="34" charset="0"/>
              </a:rPr>
              <a:t>Особенности современных военных конфликтов, характер полученных бойцами травм определяют необходимость комплексного, </a:t>
            </a:r>
            <a:r>
              <a:rPr lang="ru-RU" sz="3200" dirty="0" err="1">
                <a:cs typeface="Arial" pitchFamily="34" charset="0"/>
              </a:rPr>
              <a:t>мультидисциплинарного</a:t>
            </a:r>
            <a:r>
              <a:rPr lang="ru-RU" sz="3200" dirty="0">
                <a:cs typeface="Arial" pitchFamily="34" charset="0"/>
              </a:rPr>
              <a:t> и персонализированного подхода с использованием современных и инновационных методов реабилитации. </a:t>
            </a:r>
          </a:p>
          <a:p>
            <a:pPr algn="ctr"/>
            <a:r>
              <a:rPr lang="ru-RU" sz="3200" dirty="0">
                <a:cs typeface="Arial" pitchFamily="34" charset="0"/>
              </a:rPr>
              <a:t>Все это позволяет повысить эффективность и сократить сроки восстановления пострадавших.</a:t>
            </a:r>
            <a:endParaRPr lang="ru-RU" sz="3200" dirty="0">
              <a:effectLst/>
              <a:cs typeface="Arial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/>
              <a:t>Заключение</a:t>
            </a:r>
          </a:p>
        </p:txBody>
      </p:sp>
    </p:spTree>
    <p:extLst>
      <p:ext uri="{BB962C8B-B14F-4D97-AF65-F5344CB8AC3E}">
        <p14:creationId xmlns:p14="http://schemas.microsoft.com/office/powerpoint/2010/main" val="1647461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Актуальность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Спецификой проведения СВО на Украине является использованием малозаметных способов доставки летального оружия на поле боя, что приводит к более выраженным тревожным реакциям, которые доходят до состояния </a:t>
            </a:r>
            <a:r>
              <a:rPr lang="ru-RU" dirty="0" err="1"/>
              <a:t>дистресса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Вторым важным отличительным фактором являются мобилизационные мероприятия. Это повлияло на увеличение тревожных, депрессивных расстройств и расстройств адаптации.</a:t>
            </a:r>
          </a:p>
        </p:txBody>
      </p:sp>
    </p:spTree>
    <p:extLst>
      <p:ext uri="{BB962C8B-B14F-4D97-AF65-F5344CB8AC3E}">
        <p14:creationId xmlns:p14="http://schemas.microsoft.com/office/powerpoint/2010/main" val="4120040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1556792"/>
            <a:ext cx="457200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b="1" cap="all" dirty="0"/>
              <a:t>Клиника ФГБНУ «ВОСТОЧНО-СИБИРСКИЙ ИНСТИТУТ МЕДИКО-ЭКОЛОГИЧЕСКИХ ИССЛЕДОВАНИЙ»</a:t>
            </a:r>
          </a:p>
          <a:p>
            <a:pPr algn="ctr"/>
            <a:r>
              <a:rPr lang="ru-RU" dirty="0"/>
              <a:t>г. Ангарск, 12 «А» </a:t>
            </a:r>
            <a:r>
              <a:rPr lang="ru-RU" dirty="0" err="1"/>
              <a:t>мкр</a:t>
            </a:r>
            <a:r>
              <a:rPr lang="ru-RU" dirty="0"/>
              <a:t>., дом. 3а,</a:t>
            </a:r>
          </a:p>
          <a:p>
            <a:pPr algn="ctr"/>
            <a:r>
              <a:rPr lang="ru-RU" dirty="0"/>
              <a:t>+7 (395) 555-7557</a:t>
            </a:r>
          </a:p>
          <a:p>
            <a:pPr algn="ctr"/>
            <a:r>
              <a:rPr lang="ru-RU" dirty="0"/>
              <a:t>+7 (902) 568-7439</a:t>
            </a:r>
          </a:p>
          <a:p>
            <a:pPr algn="ctr"/>
            <a:r>
              <a:rPr lang="ru-RU" dirty="0"/>
              <a:t>aniimt_clinic@mail.ru</a:t>
            </a:r>
          </a:p>
          <a:p>
            <a:pPr algn="ctr"/>
            <a:r>
              <a:rPr lang="ru-RU" dirty="0" err="1"/>
              <a:t>Пн-Пт</a:t>
            </a:r>
            <a:r>
              <a:rPr lang="ru-RU" dirty="0"/>
              <a:t> с 8:30 до 16:30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4103" y="476672"/>
            <a:ext cx="8315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Благодарю за внимание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68023"/>
            <a:ext cx="2597075" cy="258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827" y="3968023"/>
            <a:ext cx="2657872" cy="2657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75856" y="4437111"/>
            <a:ext cx="2592288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Работа выполнена в рамках поисковых научных исследований института</a:t>
            </a:r>
          </a:p>
        </p:txBody>
      </p:sp>
    </p:spTree>
    <p:extLst>
      <p:ext uri="{BB962C8B-B14F-4D97-AF65-F5344CB8AC3E}">
        <p14:creationId xmlns:p14="http://schemas.microsoft.com/office/powerpoint/2010/main" val="2001439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Цель исследования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21888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/>
              <a:t>оценить эффективность оказания медикаментозной и психотерапевтической помощи участникам СВО с невротическими расстройствами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944" y="4797152"/>
            <a:ext cx="1800200" cy="179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56" y="4797152"/>
            <a:ext cx="2016224" cy="1872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6578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93203" y="28842"/>
            <a:ext cx="8229600" cy="782960"/>
          </a:xfrm>
        </p:spPr>
        <p:txBody>
          <a:bodyPr/>
          <a:lstStyle/>
          <a:p>
            <a:r>
              <a:rPr lang="ru-RU" b="1" dirty="0"/>
              <a:t>Материалы и методы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052735"/>
            <a:ext cx="8712968" cy="792089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Обследовано </a:t>
            </a:r>
            <a:r>
              <a:rPr lang="ru-RU" altLang="en-US" sz="2800" b="1" kern="0" dirty="0">
                <a:solidFill>
                  <a:prstClr val="black"/>
                </a:solidFill>
                <a:latin typeface="Calibri"/>
              </a:rPr>
              <a:t>106</a:t>
            </a:r>
            <a:r>
              <a:rPr kumimoji="0" lang="ru-RU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участников боевых действий в зоне СВО</a:t>
            </a:r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973352" y="2204631"/>
            <a:ext cx="1220629" cy="501015"/>
          </a:xfrm>
          <a:prstGeom prst="rightArrow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5400000">
            <a:off x="3997689" y="2204629"/>
            <a:ext cx="1220629" cy="501015"/>
          </a:xfrm>
          <a:prstGeom prst="rightArrow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5400000">
            <a:off x="7022025" y="2204630"/>
            <a:ext cx="1220629" cy="501015"/>
          </a:xfrm>
          <a:prstGeom prst="rightArrow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9876" y="3088915"/>
            <a:ext cx="2664296" cy="1874394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Добровольцы-контрактники - </a:t>
            </a:r>
            <a:r>
              <a:rPr lang="ru-RU" altLang="en-US" sz="2400" b="1" kern="0" dirty="0">
                <a:solidFill>
                  <a:prstClr val="black"/>
                </a:solidFill>
              </a:rPr>
              <a:t>60</a:t>
            </a:r>
            <a:r>
              <a:rPr kumimoji="0" lang="ru-RU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человек (</a:t>
            </a:r>
            <a:r>
              <a:rPr kumimoji="0" lang="ru-RU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ср.возраст</a:t>
            </a:r>
            <a:r>
              <a:rPr kumimoji="0" lang="ru-RU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41,2 ± 2,1 года)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36142" y="3065451"/>
            <a:ext cx="2604010" cy="1876433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Мобилизованные - 28 человек (</a:t>
            </a:r>
            <a:r>
              <a:rPr kumimoji="0" lang="ru-RU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ср.возраст</a:t>
            </a:r>
            <a:r>
              <a:rPr kumimoji="0" lang="ru-RU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38,6 ± 2,6 лет)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300191" y="3120687"/>
            <a:ext cx="2664296" cy="1821197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ОМОН - 18 человек (</a:t>
            </a:r>
            <a:r>
              <a:rPr kumimoji="0" lang="ru-RU" alt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ср.возраст</a:t>
            </a:r>
            <a:r>
              <a:rPr kumimoji="0" lang="ru-RU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41,3 ± 2,8 лет)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19876" y="4995080"/>
            <a:ext cx="2664296" cy="1602272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>
            <a:noFill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ru-RU" altLang="en-US" sz="1400" b="1" kern="0" dirty="0">
                <a:solidFill>
                  <a:prstClr val="black"/>
                </a:solidFill>
              </a:rPr>
              <a:t>37 человек с минно-взрывными ранениями;</a:t>
            </a:r>
          </a:p>
          <a:p>
            <a:pPr lvl="0" algn="ctr">
              <a:defRPr/>
            </a:pPr>
            <a:r>
              <a:rPr lang="ru-RU" altLang="en-US" sz="1400" b="1" kern="0" dirty="0">
                <a:solidFill>
                  <a:prstClr val="black"/>
                </a:solidFill>
              </a:rPr>
              <a:t>11 человек с контузиями;</a:t>
            </a:r>
          </a:p>
          <a:p>
            <a:pPr lvl="0" algn="ctr">
              <a:defRPr/>
            </a:pPr>
            <a:r>
              <a:rPr lang="ru-RU" altLang="en-US" sz="1400" b="1" kern="0" dirty="0">
                <a:solidFill>
                  <a:prstClr val="black"/>
                </a:solidFill>
              </a:rPr>
              <a:t>10 </a:t>
            </a:r>
            <a:r>
              <a:rPr kumimoji="0" lang="ru-RU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человек без ранений;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en-US" sz="1400" b="1" kern="0" dirty="0">
                <a:solidFill>
                  <a:prstClr val="black"/>
                </a:solidFill>
              </a:rPr>
              <a:t>2 человека с огнестрельными ранениями</a:t>
            </a:r>
            <a:endParaRPr kumimoji="0" lang="ru-RU" alt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75856" y="4995080"/>
            <a:ext cx="2664296" cy="1602272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>
            <a:noFill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ru-RU" altLang="en-US" sz="1400" b="1" kern="0" dirty="0">
                <a:solidFill>
                  <a:prstClr val="black"/>
                </a:solidFill>
              </a:rPr>
              <a:t>12 человек с минно-взрывными ранениями;</a:t>
            </a:r>
          </a:p>
          <a:p>
            <a:pPr algn="ctr">
              <a:defRPr/>
            </a:pPr>
            <a:r>
              <a:rPr lang="ru-RU" altLang="en-US" sz="1400" b="1" kern="0" dirty="0">
                <a:solidFill>
                  <a:prstClr val="black"/>
                </a:solidFill>
              </a:rPr>
              <a:t>9 человек без ранений;</a:t>
            </a:r>
          </a:p>
          <a:p>
            <a:pPr lvl="0" algn="ctr">
              <a:defRPr/>
            </a:pPr>
            <a:r>
              <a:rPr lang="ru-RU" altLang="en-US" sz="1400" b="1" kern="0" dirty="0">
                <a:solidFill>
                  <a:prstClr val="black"/>
                </a:solidFill>
              </a:rPr>
              <a:t>6 человек с контузиями;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en-US" sz="1400" b="1" kern="0" dirty="0">
                <a:solidFill>
                  <a:prstClr val="black"/>
                </a:solidFill>
              </a:rPr>
              <a:t>1 человек с огнестрельными ранениями</a:t>
            </a:r>
            <a:endParaRPr kumimoji="0" lang="ru-RU" alt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05140" y="4995080"/>
            <a:ext cx="2664296" cy="1602272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>
            <a:noFill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altLang="en-US" sz="1400" b="1" kern="0" dirty="0">
                <a:solidFill>
                  <a:prstClr val="black"/>
                </a:solidFill>
              </a:rPr>
              <a:t>15 человек без ранений;</a:t>
            </a:r>
          </a:p>
          <a:p>
            <a:pPr algn="ctr">
              <a:defRPr/>
            </a:pPr>
            <a:r>
              <a:rPr lang="ru-RU" altLang="en-US" sz="1400" b="1" kern="0" dirty="0">
                <a:solidFill>
                  <a:prstClr val="black"/>
                </a:solidFill>
              </a:rPr>
              <a:t>2 человека с контузиями;</a:t>
            </a:r>
          </a:p>
          <a:p>
            <a:pPr algn="ctr">
              <a:defRPr/>
            </a:pPr>
            <a:r>
              <a:rPr lang="ru-RU" altLang="en-US" sz="1400" b="1" kern="0" dirty="0">
                <a:solidFill>
                  <a:prstClr val="black"/>
                </a:solidFill>
              </a:rPr>
              <a:t> 1 человек с минно-взрывным ранением</a:t>
            </a:r>
          </a:p>
          <a:p>
            <a:pPr lvl="0" algn="ctr">
              <a:defRPr/>
            </a:pPr>
            <a:endParaRPr lang="ru-RU" altLang="en-US" sz="1400" b="1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580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При обследовании клиническим психологом использовались: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74867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/>
              <a:t>Шкала интенсивности боевого опыта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4038600" cy="2699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899592" y="2348880"/>
            <a:ext cx="432048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2660031" y="2348880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959932" y="2348880"/>
            <a:ext cx="36004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-108520" y="3146393"/>
            <a:ext cx="2304256" cy="129614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Пониженный уровень (9,5%)</a:t>
            </a:r>
          </a:p>
        </p:txBody>
      </p:sp>
      <p:sp>
        <p:nvSpPr>
          <p:cNvPr id="18" name="Овал 17"/>
          <p:cNvSpPr/>
          <p:nvPr/>
        </p:nvSpPr>
        <p:spPr>
          <a:xfrm>
            <a:off x="3347864" y="3116800"/>
            <a:ext cx="2304256" cy="129614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Повышенный уровень (28,5%)</a:t>
            </a:r>
          </a:p>
        </p:txBody>
      </p:sp>
      <p:sp>
        <p:nvSpPr>
          <p:cNvPr id="17" name="Овал 16"/>
          <p:cNvSpPr/>
          <p:nvPr/>
        </p:nvSpPr>
        <p:spPr>
          <a:xfrm>
            <a:off x="1648408" y="3140968"/>
            <a:ext cx="2059496" cy="129614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Умеренный уровень (62,0%)</a:t>
            </a: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176436" y="4581128"/>
            <a:ext cx="4038600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400" b="1" dirty="0" err="1"/>
              <a:t>Миссисипская</a:t>
            </a:r>
            <a:r>
              <a:rPr lang="ru-RU" sz="2400" b="1" dirty="0"/>
              <a:t> шкала</a:t>
            </a: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4524654" y="4578905"/>
            <a:ext cx="4038600" cy="7486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400" b="1" dirty="0"/>
              <a:t>Опросник для выявления симптомов ПТСР</a:t>
            </a:r>
          </a:p>
        </p:txBody>
      </p:sp>
      <p:sp>
        <p:nvSpPr>
          <p:cNvPr id="21" name="Овал 20"/>
          <p:cNvSpPr/>
          <p:nvPr/>
        </p:nvSpPr>
        <p:spPr>
          <a:xfrm>
            <a:off x="905501" y="5040788"/>
            <a:ext cx="2304256" cy="129614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59,0 (55,0-86,0) баллов</a:t>
            </a:r>
          </a:p>
        </p:txBody>
      </p:sp>
      <p:sp>
        <p:nvSpPr>
          <p:cNvPr id="22" name="Овал 21"/>
          <p:cNvSpPr/>
          <p:nvPr/>
        </p:nvSpPr>
        <p:spPr>
          <a:xfrm>
            <a:off x="5330794" y="5327581"/>
            <a:ext cx="2304256" cy="129614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103,0 (80,0-129,0) баллов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6436" y="6336932"/>
            <a:ext cx="504363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Васильева Л.С., </a:t>
            </a:r>
            <a:r>
              <a:rPr lang="ru-RU" sz="900" dirty="0" err="1"/>
              <a:t>Сливницына</a:t>
            </a:r>
            <a:r>
              <a:rPr lang="ru-RU" sz="900" dirty="0"/>
              <a:t> Н.В., Шевченко О.И., Герасимов А.А., </a:t>
            </a:r>
            <a:r>
              <a:rPr lang="ru-RU" sz="900" dirty="0" err="1"/>
              <a:t>Катаманова</a:t>
            </a:r>
            <a:r>
              <a:rPr lang="ru-RU" sz="900" dirty="0"/>
              <a:t> Е.В., </a:t>
            </a:r>
            <a:r>
              <a:rPr lang="ru-RU" sz="900" dirty="0" err="1"/>
              <a:t>Лахман</a:t>
            </a:r>
            <a:r>
              <a:rPr lang="ru-RU" sz="900" dirty="0"/>
              <a:t> О.Л. КЛИНИКО-ПСИХОЛОГИЧЕСКИЕ ОСОБЕННОСТИ СОЧЕТАННОЙ ТРАВМЫ УЧАСТНИКОВ ВОЕННЫХ ДЕЙСТВИЙ //ПОЛИТРАВМА / POLYTRAUMA. 2024. № 2. С. 57-63.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1586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747" y="44624"/>
            <a:ext cx="8856984" cy="796950"/>
          </a:xfrm>
        </p:spPr>
        <p:txBody>
          <a:bodyPr>
            <a:noAutofit/>
          </a:bodyPr>
          <a:lstStyle/>
          <a:p>
            <a:r>
              <a:rPr lang="ru-RU" b="1" dirty="0"/>
              <a:t>Нейропсихологические показатели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64237300"/>
              </p:ext>
            </p:extLst>
          </p:nvPr>
        </p:nvGraphicFramePr>
        <p:xfrm>
          <a:off x="251520" y="908720"/>
          <a:ext cx="8712968" cy="522224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763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9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2999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dirty="0"/>
                        <a:t>Показатели</a:t>
                      </a:r>
                    </a:p>
                  </a:txBody>
                  <a:tcPr marL="50165" marR="5016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Средние</a:t>
                      </a:r>
                      <a:r>
                        <a:rPr lang="ru-RU" baseline="0" dirty="0"/>
                        <a:t> баллы, Ме (</a:t>
                      </a:r>
                      <a:r>
                        <a:rPr lang="en-US" baseline="0" dirty="0"/>
                        <a:t>Q25-Q75</a:t>
                      </a:r>
                      <a:r>
                        <a:rPr lang="ru-RU" baseline="0" dirty="0"/>
                        <a:t>)</a:t>
                      </a:r>
                      <a:endParaRPr lang="ru-RU" dirty="0"/>
                    </a:p>
                  </a:txBody>
                  <a:tcPr marL="50165" marR="5016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2999">
                <a:tc>
                  <a:txBody>
                    <a:bodyPr/>
                    <a:lstStyle/>
                    <a:p>
                      <a:pPr marR="45085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Показатель категориального мышления (рисуночный тест «4-й лишний»)</a:t>
                      </a:r>
                      <a:endParaRPr lang="ru-RU" sz="1800" dirty="0">
                        <a:effectLst/>
                        <a:latin typeface="Calibri"/>
                      </a:endParaRPr>
                    </a:p>
                  </a:txBody>
                  <a:tcPr marL="50165" marR="50165" marT="0" marB="0"/>
                </a:tc>
                <a:tc>
                  <a:txBody>
                    <a:bodyPr/>
                    <a:lstStyle/>
                    <a:p>
                      <a:pPr marR="4508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1,0 (0,2-1,0)</a:t>
                      </a:r>
                      <a:endParaRPr lang="ru-RU" sz="1800" b="1" dirty="0">
                        <a:effectLst/>
                        <a:latin typeface="Calibri"/>
                      </a:endParaRPr>
                    </a:p>
                  </a:txBody>
                  <a:tcPr marL="50165" marR="5016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2999">
                <a:tc>
                  <a:txBody>
                    <a:bodyPr/>
                    <a:lstStyle/>
                    <a:p>
                      <a:pPr marR="45085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Показатель понятийного мышления (подбор противоположностей в активном плане)</a:t>
                      </a:r>
                      <a:endParaRPr lang="ru-RU" sz="1800" dirty="0">
                        <a:effectLst/>
                        <a:latin typeface="Calibri"/>
                      </a:endParaRPr>
                    </a:p>
                  </a:txBody>
                  <a:tcPr marL="50165" marR="50165" marT="0" marB="0"/>
                </a:tc>
                <a:tc>
                  <a:txBody>
                    <a:bodyPr/>
                    <a:lstStyle/>
                    <a:p>
                      <a:pPr marR="4508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0,3 (0,0-1,0)</a:t>
                      </a:r>
                      <a:endParaRPr lang="ru-RU" sz="1800" b="1" dirty="0">
                        <a:effectLst/>
                        <a:latin typeface="Calibri"/>
                      </a:endParaRPr>
                    </a:p>
                  </a:txBody>
                  <a:tcPr marL="50165" marR="5016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999">
                <a:tc>
                  <a:txBody>
                    <a:bodyPr/>
                    <a:lstStyle/>
                    <a:p>
                      <a:pPr marR="45085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Показатель кратковременной (слухоречевой памяти) (тест «10 слов»)</a:t>
                      </a:r>
                      <a:endParaRPr lang="ru-RU" sz="1800" dirty="0">
                        <a:effectLst/>
                        <a:latin typeface="Calibri"/>
                      </a:endParaRPr>
                    </a:p>
                  </a:txBody>
                  <a:tcPr marL="50165" marR="50165" marT="0" marB="0"/>
                </a:tc>
                <a:tc>
                  <a:txBody>
                    <a:bodyPr/>
                    <a:lstStyle/>
                    <a:p>
                      <a:pPr marR="4508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1,2 (0,0-1,0)</a:t>
                      </a:r>
                      <a:endParaRPr lang="ru-RU" sz="1800" b="1" dirty="0">
                        <a:effectLst/>
                        <a:latin typeface="Calibri"/>
                      </a:endParaRPr>
                    </a:p>
                  </a:txBody>
                  <a:tcPr marL="50165" marR="5016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499">
                <a:tc>
                  <a:txBody>
                    <a:bodyPr/>
                    <a:lstStyle/>
                    <a:p>
                      <a:pPr marR="45085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Показатель зрительной образной памяти</a:t>
                      </a:r>
                      <a:endParaRPr lang="ru-RU" sz="1800" dirty="0">
                        <a:effectLst/>
                        <a:latin typeface="Calibri"/>
                      </a:endParaRPr>
                    </a:p>
                  </a:txBody>
                  <a:tcPr marL="50165" marR="50165" marT="0" marB="0"/>
                </a:tc>
                <a:tc>
                  <a:txBody>
                    <a:bodyPr/>
                    <a:lstStyle/>
                    <a:p>
                      <a:pPr marR="4508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1,0 (1,0-1,0)</a:t>
                      </a:r>
                      <a:endParaRPr lang="ru-RU" sz="1800" b="1" dirty="0">
                        <a:effectLst/>
                        <a:latin typeface="Calibri"/>
                      </a:endParaRPr>
                    </a:p>
                  </a:txBody>
                  <a:tcPr marL="50165" marR="5016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4749">
                <a:tc>
                  <a:txBody>
                    <a:bodyPr/>
                    <a:lstStyle/>
                    <a:p>
                      <a:pPr marR="45085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Показатель долговременной памяти (тест «10 слов»)</a:t>
                      </a:r>
                      <a:endParaRPr lang="ru-RU" sz="1800" dirty="0">
                        <a:effectLst/>
                        <a:latin typeface="Calibri"/>
                      </a:endParaRPr>
                    </a:p>
                  </a:txBody>
                  <a:tcPr marL="50165" marR="50165" marT="0" marB="0"/>
                </a:tc>
                <a:tc>
                  <a:txBody>
                    <a:bodyPr/>
                    <a:lstStyle/>
                    <a:p>
                      <a:pPr marR="4508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2,5 (1,0-3,0)</a:t>
                      </a:r>
                      <a:endParaRPr lang="ru-RU" sz="1800" b="1" dirty="0">
                        <a:effectLst/>
                        <a:latin typeface="Calibri"/>
                      </a:endParaRPr>
                    </a:p>
                  </a:txBody>
                  <a:tcPr marL="50165" marR="5016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2999">
                <a:tc>
                  <a:txBody>
                    <a:bodyPr/>
                    <a:lstStyle/>
                    <a:p>
                      <a:pPr marR="45085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Показатель зрительного </a:t>
                      </a:r>
                      <a:r>
                        <a:rPr lang="ru-RU" sz="1800" dirty="0" err="1">
                          <a:effectLst/>
                        </a:rPr>
                        <a:t>гнозиса</a:t>
                      </a:r>
                      <a:r>
                        <a:rPr lang="ru-RU" sz="1800" dirty="0">
                          <a:effectLst/>
                        </a:rPr>
                        <a:t> (показ заданного пальца по образцу и по названию)</a:t>
                      </a:r>
                      <a:endParaRPr lang="ru-RU" sz="1800" dirty="0">
                        <a:effectLst/>
                        <a:latin typeface="Calibri"/>
                      </a:endParaRPr>
                    </a:p>
                  </a:txBody>
                  <a:tcPr marL="50165" marR="50165" marT="0" marB="0"/>
                </a:tc>
                <a:tc>
                  <a:txBody>
                    <a:bodyPr/>
                    <a:lstStyle/>
                    <a:p>
                      <a:pPr marR="4508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0,5 (0,1-1,3)</a:t>
                      </a:r>
                      <a:endParaRPr lang="ru-RU" sz="1800" b="1" dirty="0">
                        <a:effectLst/>
                        <a:latin typeface="Calibri"/>
                      </a:endParaRPr>
                    </a:p>
                  </a:txBody>
                  <a:tcPr marL="50165" marR="5016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2999">
                <a:tc>
                  <a:txBody>
                    <a:bodyPr/>
                    <a:lstStyle/>
                    <a:p>
                      <a:pPr marR="46990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Показатель экспрессивной речи (тест на повторение дизъюнктивных пар звуков и оппозиционных фонем)</a:t>
                      </a:r>
                      <a:endParaRPr lang="ru-RU" sz="1800">
                        <a:effectLst/>
                        <a:latin typeface="Calibri"/>
                      </a:endParaRPr>
                    </a:p>
                  </a:txBody>
                  <a:tcPr marL="50165" marR="50165" marT="0" marB="0"/>
                </a:tc>
                <a:tc>
                  <a:txBody>
                    <a:bodyPr/>
                    <a:lstStyle/>
                    <a:p>
                      <a:pPr marR="4508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1,0 (0,0-1,5)</a:t>
                      </a:r>
                      <a:endParaRPr lang="ru-RU" sz="1800" b="1" dirty="0">
                        <a:effectLst/>
                        <a:latin typeface="Calibri"/>
                      </a:endParaRPr>
                    </a:p>
                  </a:txBody>
                  <a:tcPr marL="50165" marR="5016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2999">
                <a:tc>
                  <a:txBody>
                    <a:bodyPr/>
                    <a:lstStyle/>
                    <a:p>
                      <a:pPr marR="45085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Показатель теста MoCA, характеризующий интегральное состояние когнитивной функции</a:t>
                      </a:r>
                      <a:endParaRPr lang="ru-RU" sz="1800">
                        <a:effectLst/>
                        <a:latin typeface="Calibri"/>
                      </a:endParaRPr>
                    </a:p>
                  </a:txBody>
                  <a:tcPr marL="50165" marR="50165" marT="0" marB="0"/>
                </a:tc>
                <a:tc>
                  <a:txBody>
                    <a:bodyPr/>
                    <a:lstStyle/>
                    <a:p>
                      <a:pPr marR="4508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24,0 (23,0-26,0)</a:t>
                      </a:r>
                      <a:endParaRPr lang="ru-RU" sz="1800" b="1" dirty="0">
                        <a:effectLst/>
                        <a:latin typeface="Calibri"/>
                      </a:endParaRPr>
                    </a:p>
                  </a:txBody>
                  <a:tcPr marL="50165" marR="50165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6436" y="6227700"/>
            <a:ext cx="8644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900" dirty="0"/>
              <a:t>Васильева Л.С., </a:t>
            </a:r>
            <a:r>
              <a:rPr lang="ru-RU" sz="900" dirty="0" err="1"/>
              <a:t>Сливницына</a:t>
            </a:r>
            <a:r>
              <a:rPr lang="ru-RU" sz="900" dirty="0"/>
              <a:t> Н.В., Шевченко О.И., Герасимов А.А., </a:t>
            </a:r>
            <a:r>
              <a:rPr lang="ru-RU" sz="900" dirty="0" err="1"/>
              <a:t>Катаманова</a:t>
            </a:r>
            <a:r>
              <a:rPr lang="ru-RU" sz="900" dirty="0"/>
              <a:t> Е.В., </a:t>
            </a:r>
            <a:r>
              <a:rPr lang="ru-RU" sz="900" dirty="0" err="1"/>
              <a:t>Лахман</a:t>
            </a:r>
            <a:r>
              <a:rPr lang="ru-RU" sz="900" dirty="0"/>
              <a:t> О.Л. КЛИНИКО-ПСИХОЛОГИЧЕСКИЕ ОСОБЕННОСТИ СОЧЕТАННОЙ ТРАВМЫ УЧАСТНИКОВ ВОЕННЫХ ДЕЙСТВИЙ //ПОЛИТРАВМА / POLYTRAUMA. 2024. № 2. С. 57-63.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5148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b="1" dirty="0">
                <a:latin typeface="+mn-lt"/>
                <a:cs typeface="Arial" pitchFamily="34" charset="0"/>
              </a:rPr>
              <a:t>В лечении использовались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47713" y="1412776"/>
            <a:ext cx="4038600" cy="197281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algn="ctr"/>
            <a:r>
              <a:rPr lang="ru-RU" sz="3400" dirty="0"/>
              <a:t>медикаментозная терапия (в соответствии с действующими клиническими рекомендациями);</a:t>
            </a:r>
          </a:p>
          <a:p>
            <a:pPr algn="ctr"/>
            <a:r>
              <a:rPr lang="ru-RU" sz="3400" dirty="0"/>
              <a:t>двигательная реабилитация (ЛФК, аппаратная и роботизированная механотерапия, виртуальная двигательная реабилитация, восстановление навыка ходьбы с БОС)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882285" y="1700808"/>
            <a:ext cx="4038600" cy="100811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3600" dirty="0">
                <a:cs typeface="Arial" pitchFamily="34" charset="0"/>
              </a:rPr>
              <a:t>Для оценки эффективности лечения рассчитывался уровень статистической значимости различий по </a:t>
            </a:r>
            <a:r>
              <a:rPr lang="en-US" sz="3600" dirty="0">
                <a:cs typeface="Arial" pitchFamily="34" charset="0"/>
              </a:rPr>
              <a:t>F</a:t>
            </a:r>
            <a:r>
              <a:rPr lang="ru-RU" sz="3600" dirty="0">
                <a:cs typeface="Arial" pitchFamily="34" charset="0"/>
              </a:rPr>
              <a:t>-критерию Фишера.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25" b="11825"/>
          <a:stretch>
            <a:fillRect/>
          </a:stretch>
        </p:blipFill>
        <p:spPr bwMode="auto">
          <a:xfrm>
            <a:off x="217017" y="3861048"/>
            <a:ext cx="4499992" cy="22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340" y="3033533"/>
            <a:ext cx="4416491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082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2880320" cy="1919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2428726"/>
            <a:ext cx="302433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Аудиовизуальная </a:t>
            </a:r>
            <a:r>
              <a:rPr lang="ru-RU" dirty="0" err="1">
                <a:solidFill>
                  <a:prstClr val="black"/>
                </a:solidFill>
              </a:rPr>
              <a:t>полисенсорная</a:t>
            </a:r>
            <a:endParaRPr lang="ru-RU" dirty="0">
              <a:solidFill>
                <a:prstClr val="black"/>
              </a:solidFill>
            </a:endParaRPr>
          </a:p>
          <a:p>
            <a:pPr algn="ctr"/>
            <a:r>
              <a:rPr lang="ru-RU" dirty="0">
                <a:solidFill>
                  <a:prstClr val="black"/>
                </a:solidFill>
              </a:rPr>
              <a:t> релаксация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38965"/>
            <a:ext cx="3001647" cy="2101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79512" y="3717032"/>
            <a:ext cx="302433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«Десенсибилизация и переработка движениями глаз» по методу </a:t>
            </a:r>
            <a:r>
              <a:rPr lang="ru-RU" dirty="0" err="1"/>
              <a:t>Ф.Шапиро</a:t>
            </a:r>
            <a:endParaRPr lang="ru-RU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323933"/>
            <a:ext cx="2657315" cy="2429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416" y="391515"/>
            <a:ext cx="2478226" cy="1880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96136" y="856466"/>
            <a:ext cx="3203848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</a:rPr>
              <a:t>Краткосрочная групповая психодинамическая терапия</a:t>
            </a:r>
            <a:endParaRPr lang="ru-RU" sz="2000" dirty="0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869160"/>
            <a:ext cx="2088232" cy="1670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275856" y="5143105"/>
            <a:ext cx="3203848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/>
              <a:t>Комплекс </a:t>
            </a:r>
            <a:r>
              <a:rPr lang="ru-RU" sz="2000" dirty="0" err="1"/>
              <a:t>кинезиологических</a:t>
            </a:r>
            <a:r>
              <a:rPr lang="ru-RU" sz="2000" dirty="0"/>
              <a:t> упражнений «Гимнастика мозга»</a:t>
            </a:r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272489"/>
            <a:ext cx="2299891" cy="2299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9727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Клинические диагнозы психиатра </a:t>
            </a:r>
            <a:br>
              <a:rPr lang="ru-RU" b="1" dirty="0"/>
            </a:br>
            <a:r>
              <a:rPr lang="ru-RU" b="1" dirty="0"/>
              <a:t>в соответствии с МКБ-10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867514"/>
              </p:ext>
            </p:extLst>
          </p:nvPr>
        </p:nvGraphicFramePr>
        <p:xfrm>
          <a:off x="24658" y="1249376"/>
          <a:ext cx="9180512" cy="559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4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36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Клинический диагноз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Добровольцы-контрактники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/>
                        <a:t>Мобили-зованные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ОМОН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Z00</a:t>
                      </a:r>
                      <a:r>
                        <a:rPr lang="ru-RU" dirty="0"/>
                        <a:t> Здоров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21 чел.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10 чел.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16 чел.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F06.7</a:t>
                      </a:r>
                      <a:r>
                        <a:rPr lang="ru-RU" dirty="0"/>
                        <a:t>Легкое когнитивное расстройство</a:t>
                      </a:r>
                      <a:r>
                        <a:rPr lang="ru-RU" baseline="0" dirty="0"/>
                        <a:t> в связи с ЧМТ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 чел.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 чел.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 чел.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F07.2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Посткомоционный</a:t>
                      </a:r>
                      <a:r>
                        <a:rPr lang="ru-RU" dirty="0"/>
                        <a:t> синдром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13 чел.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 чел.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F10.22</a:t>
                      </a:r>
                      <a:r>
                        <a:rPr lang="ru-RU" dirty="0"/>
                        <a:t> Синдром зависимости от алкоголя средней степени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 чел.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F32.0</a:t>
                      </a:r>
                      <a:r>
                        <a:rPr lang="ru-RU" dirty="0"/>
                        <a:t> Легкое депрессивное расстройство с соматическими симптомами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7 чел.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 чел.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F41.0</a:t>
                      </a:r>
                      <a:r>
                        <a:rPr lang="ru-RU" dirty="0"/>
                        <a:t> Пароксизмальная эпизодическая тревожность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 чел.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 чел.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F41.1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Генерализованное</a:t>
                      </a:r>
                      <a:r>
                        <a:rPr lang="ru-RU" dirty="0"/>
                        <a:t> тревожное расстройство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 чел.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 чел.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 чел.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F43.21</a:t>
                      </a:r>
                      <a:r>
                        <a:rPr lang="ru-RU" dirty="0"/>
                        <a:t> Пролонгированная депрессивная реакция,</a:t>
                      </a:r>
                      <a:r>
                        <a:rPr lang="ru-RU" baseline="0" dirty="0"/>
                        <a:t> обусловленная расстройством адаптации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8 чел.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8 чел.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F43.22</a:t>
                      </a:r>
                      <a:r>
                        <a:rPr lang="ru-RU" dirty="0"/>
                        <a:t> Смешанная тревожно-депрессивная реакция, обусловленная</a:t>
                      </a:r>
                      <a:r>
                        <a:rPr lang="ru-RU" baseline="0" dirty="0"/>
                        <a:t> расстройством адаптации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 чел.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 чел.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47953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</TotalTime>
  <Words>1494</Words>
  <Application>Microsoft Office PowerPoint</Application>
  <PresentationFormat>Экран (4:3)</PresentationFormat>
  <Paragraphs>220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Calibri</vt:lpstr>
      <vt:lpstr>Тема Office</vt:lpstr>
      <vt:lpstr>ЭФФЕКТИВНОСТЬ РЕАБИЛИТАЦИОННЫХ МЕРОПРИЯТИЙ У КОМБАТАНТОВ С ПСИХИЧЕСКИМИ НАРУШЕНИЯМИ</vt:lpstr>
      <vt:lpstr>Актуальность</vt:lpstr>
      <vt:lpstr>Цель исследования</vt:lpstr>
      <vt:lpstr>Материалы и методы</vt:lpstr>
      <vt:lpstr>При обследовании клиническим психологом использовались:</vt:lpstr>
      <vt:lpstr>Нейропсихологические показатели</vt:lpstr>
      <vt:lpstr>В лечении использовались</vt:lpstr>
      <vt:lpstr>Презентация PowerPoint</vt:lpstr>
      <vt:lpstr>Клинические диагнозы психиатра  в соответствии с МКБ-10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Психофизиологическое обследование</vt:lpstr>
      <vt:lpstr>Презентация PowerPoint</vt:lpstr>
      <vt:lpstr>Презентация PowerPoint</vt:lpstr>
      <vt:lpstr>Выводы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Елена Лосева</cp:lastModifiedBy>
  <cp:revision>61</cp:revision>
  <cp:lastPrinted>2025-05-26T20:48:37Z</cp:lastPrinted>
  <dcterms:created xsi:type="dcterms:W3CDTF">2024-05-03T10:07:59Z</dcterms:created>
  <dcterms:modified xsi:type="dcterms:W3CDTF">2025-07-09T18:16:43Z</dcterms:modified>
</cp:coreProperties>
</file>